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76" r:id="rId6"/>
  </p:sldMasterIdLst>
  <p:sldIdLst>
    <p:sldId id="256" r:id="rId7"/>
    <p:sldId id="265" r:id="rId8"/>
    <p:sldId id="267" r:id="rId9"/>
    <p:sldId id="268" r:id="rId10"/>
    <p:sldId id="277" r:id="rId11"/>
    <p:sldId id="269" r:id="rId12"/>
    <p:sldId id="272" r:id="rId13"/>
    <p:sldId id="2147469750" r:id="rId14"/>
    <p:sldId id="2147469751" r:id="rId15"/>
    <p:sldId id="2147469752" r:id="rId16"/>
    <p:sldId id="274" r:id="rId17"/>
    <p:sldId id="275" r:id="rId18"/>
    <p:sldId id="276" r:id="rId19"/>
    <p:sldId id="261" r:id="rId2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908D48-C80F-4018-A4D0-63EABBBCB262}" v="6" dt="2023-02-24T11:19:42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26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la Bloomfield" userId="28ea0c38-652c-4525-b371-d33ff1e7f718" providerId="ADAL" clId="{32908D48-C80F-4018-A4D0-63EABBBCB262}"/>
    <pc:docChg chg="modSld">
      <pc:chgData name="Kaila Bloomfield" userId="28ea0c38-652c-4525-b371-d33ff1e7f718" providerId="ADAL" clId="{32908D48-C80F-4018-A4D0-63EABBBCB262}" dt="2023-02-24T11:19:42.923" v="5" actId="1076"/>
      <pc:docMkLst>
        <pc:docMk/>
      </pc:docMkLst>
      <pc:sldChg chg="addSp modSp">
        <pc:chgData name="Kaila Bloomfield" userId="28ea0c38-652c-4525-b371-d33ff1e7f718" providerId="ADAL" clId="{32908D48-C80F-4018-A4D0-63EABBBCB262}" dt="2023-02-24T11:19:42.923" v="5" actId="1076"/>
        <pc:sldMkLst>
          <pc:docMk/>
          <pc:sldMk cId="2888981295" sldId="265"/>
        </pc:sldMkLst>
        <pc:picChg chg="add mod">
          <ac:chgData name="Kaila Bloomfield" userId="28ea0c38-652c-4525-b371-d33ff1e7f718" providerId="ADAL" clId="{32908D48-C80F-4018-A4D0-63EABBBCB262}" dt="2023-02-24T11:19:42.923" v="5" actId="1076"/>
          <ac:picMkLst>
            <pc:docMk/>
            <pc:sldMk cId="2888981295" sldId="265"/>
            <ac:picMk id="2050" creationId="{08EB8D80-DF9B-8342-04E7-60E42DB766B1}"/>
          </ac:picMkLst>
        </pc:picChg>
      </pc:sldChg>
      <pc:sldChg chg="addSp delSp">
        <pc:chgData name="Kaila Bloomfield" userId="28ea0c38-652c-4525-b371-d33ff1e7f718" providerId="ADAL" clId="{32908D48-C80F-4018-A4D0-63EABBBCB262}" dt="2023-02-24T11:16:39.898" v="1" actId="478"/>
        <pc:sldMkLst>
          <pc:docMk/>
          <pc:sldMk cId="3026527664" sldId="276"/>
        </pc:sldMkLst>
        <pc:picChg chg="add del">
          <ac:chgData name="Kaila Bloomfield" userId="28ea0c38-652c-4525-b371-d33ff1e7f718" providerId="ADAL" clId="{32908D48-C80F-4018-A4D0-63EABBBCB262}" dt="2023-02-24T11:16:39.898" v="1" actId="478"/>
          <ac:picMkLst>
            <pc:docMk/>
            <pc:sldMk cId="3026527664" sldId="276"/>
            <ac:picMk id="1026" creationId="{43A65735-5F51-51C1-19A3-F6C4C03687D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B268EB-47A3-40B3-A099-5B665E84BCD8}" type="doc">
      <dgm:prSet loTypeId="urn:microsoft.com/office/officeart/2008/layout/Lin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5CA13CD-B885-435B-8F43-9734E72E0FFB}">
      <dgm:prSet custT="1"/>
      <dgm:spPr/>
      <dgm:t>
        <a:bodyPr/>
        <a:lstStyle/>
        <a:p>
          <a:r>
            <a:rPr lang="es-CO" sz="2800" b="1" noProof="0" dirty="0">
              <a:solidFill>
                <a:schemeClr val="bg2">
                  <a:lumMod val="85000"/>
                </a:schemeClr>
              </a:solidFill>
              <a:latin typeface="Söhne"/>
            </a:rPr>
            <a:t>Realidad Virtual (VR/RV)</a:t>
          </a:r>
          <a:r>
            <a:rPr lang="es-CO" sz="2800" noProof="0" dirty="0">
              <a:solidFill>
                <a:schemeClr val="bg2">
                  <a:lumMod val="85000"/>
                </a:schemeClr>
              </a:solidFill>
              <a:latin typeface="Söhne"/>
            </a:rPr>
            <a:t>. Un mundo artificial en el cual se interactúa con objetos virtuales</a:t>
          </a:r>
        </a:p>
      </dgm:t>
    </dgm:pt>
    <dgm:pt modelId="{879F978E-464E-46BB-B787-D85E70822044}" type="parTrans" cxnId="{8EB0A74E-CAC8-495C-8751-7D83A4B6724E}">
      <dgm:prSet/>
      <dgm:spPr/>
      <dgm:t>
        <a:bodyPr/>
        <a:lstStyle/>
        <a:p>
          <a:endParaRPr lang="es-CO" sz="2800" noProof="0" dirty="0">
            <a:solidFill>
              <a:schemeClr val="bg2">
                <a:lumMod val="85000"/>
              </a:schemeClr>
            </a:solidFill>
            <a:latin typeface="Söhne"/>
          </a:endParaRPr>
        </a:p>
      </dgm:t>
    </dgm:pt>
    <dgm:pt modelId="{18DAE796-A7FE-4D31-87A5-04DE6D028F49}" type="sibTrans" cxnId="{8EB0A74E-CAC8-495C-8751-7D83A4B6724E}">
      <dgm:prSet/>
      <dgm:spPr/>
      <dgm:t>
        <a:bodyPr/>
        <a:lstStyle/>
        <a:p>
          <a:endParaRPr lang="es-CO" sz="2800" noProof="0" dirty="0">
            <a:solidFill>
              <a:schemeClr val="bg2">
                <a:lumMod val="85000"/>
              </a:schemeClr>
            </a:solidFill>
            <a:latin typeface="Söhne"/>
          </a:endParaRPr>
        </a:p>
      </dgm:t>
    </dgm:pt>
    <dgm:pt modelId="{FFE7EE68-4078-4B00-B297-57F2677106A9}">
      <dgm:prSet custT="1"/>
      <dgm:spPr/>
      <dgm:t>
        <a:bodyPr/>
        <a:lstStyle/>
        <a:p>
          <a:r>
            <a:rPr lang="es-CO" sz="2800" b="1" noProof="0" dirty="0">
              <a:solidFill>
                <a:schemeClr val="bg2">
                  <a:lumMod val="85000"/>
                </a:schemeClr>
              </a:solidFill>
              <a:latin typeface="Söhne"/>
            </a:rPr>
            <a:t>Realidad Aumentada (AR/RA)</a:t>
          </a:r>
          <a:r>
            <a:rPr lang="es-CO" sz="2800" noProof="0" dirty="0">
              <a:solidFill>
                <a:schemeClr val="bg2">
                  <a:lumMod val="85000"/>
                </a:schemeClr>
              </a:solidFill>
              <a:latin typeface="Söhne"/>
            </a:rPr>
            <a:t>:</a:t>
          </a:r>
          <a:r>
            <a:rPr lang="es-CO" sz="2800" b="1" noProof="0" dirty="0">
              <a:solidFill>
                <a:schemeClr val="bg2">
                  <a:lumMod val="85000"/>
                </a:schemeClr>
              </a:solidFill>
              <a:latin typeface="Söhne"/>
            </a:rPr>
            <a:t> </a:t>
          </a:r>
          <a:r>
            <a:rPr lang="es-CO" sz="2800" noProof="0" dirty="0">
              <a:solidFill>
                <a:schemeClr val="bg2">
                  <a:lumMod val="85000"/>
                </a:schemeClr>
              </a:solidFill>
              <a:latin typeface="Söhne"/>
            </a:rPr>
            <a:t>Objetos virtuales superpuestos al mundo real.</a:t>
          </a:r>
        </a:p>
      </dgm:t>
    </dgm:pt>
    <dgm:pt modelId="{CDA17167-3589-46B4-9F68-8BC3DBC91E39}" type="parTrans" cxnId="{A717F136-452E-4BFA-B7F8-14D21B81ABB4}">
      <dgm:prSet/>
      <dgm:spPr/>
      <dgm:t>
        <a:bodyPr/>
        <a:lstStyle/>
        <a:p>
          <a:endParaRPr lang="es-CO" sz="2800" noProof="0" dirty="0">
            <a:solidFill>
              <a:schemeClr val="bg2">
                <a:lumMod val="85000"/>
              </a:schemeClr>
            </a:solidFill>
            <a:latin typeface="Söhne"/>
          </a:endParaRPr>
        </a:p>
      </dgm:t>
    </dgm:pt>
    <dgm:pt modelId="{A8B2A204-1DD7-4DC4-8795-D6AA087BFCF1}" type="sibTrans" cxnId="{A717F136-452E-4BFA-B7F8-14D21B81ABB4}">
      <dgm:prSet/>
      <dgm:spPr/>
      <dgm:t>
        <a:bodyPr/>
        <a:lstStyle/>
        <a:p>
          <a:endParaRPr lang="es-CO" sz="2800" noProof="0" dirty="0">
            <a:solidFill>
              <a:schemeClr val="bg2">
                <a:lumMod val="85000"/>
              </a:schemeClr>
            </a:solidFill>
            <a:latin typeface="Söhne"/>
          </a:endParaRPr>
        </a:p>
      </dgm:t>
    </dgm:pt>
    <dgm:pt modelId="{9265DB8D-5234-452B-BFE5-AAF0356DDE4F}">
      <dgm:prSet custT="1"/>
      <dgm:spPr/>
      <dgm:t>
        <a:bodyPr/>
        <a:lstStyle/>
        <a:p>
          <a:r>
            <a:rPr lang="es-CO" sz="2800" b="1" noProof="0" dirty="0">
              <a:solidFill>
                <a:schemeClr val="bg2">
                  <a:lumMod val="85000"/>
                </a:schemeClr>
              </a:solidFill>
              <a:latin typeface="Söhne"/>
            </a:rPr>
            <a:t>Realidad Mixta (MR/RM)</a:t>
          </a:r>
          <a:r>
            <a:rPr lang="es-CO" sz="2800" noProof="0" dirty="0">
              <a:solidFill>
                <a:schemeClr val="bg2">
                  <a:lumMod val="85000"/>
                </a:schemeClr>
              </a:solidFill>
              <a:latin typeface="Söhne"/>
            </a:rPr>
            <a:t>: Frase que contempla y combina los dos escenarios anteriores.</a:t>
          </a:r>
        </a:p>
      </dgm:t>
    </dgm:pt>
    <dgm:pt modelId="{7232527B-F931-4CBA-BA86-95C06B4947F9}" type="parTrans" cxnId="{9D78750C-FCD5-4439-8511-D2614F0671AE}">
      <dgm:prSet/>
      <dgm:spPr/>
      <dgm:t>
        <a:bodyPr/>
        <a:lstStyle/>
        <a:p>
          <a:endParaRPr lang="es-CO" sz="2800" noProof="0" dirty="0">
            <a:solidFill>
              <a:schemeClr val="bg2">
                <a:lumMod val="85000"/>
              </a:schemeClr>
            </a:solidFill>
            <a:latin typeface="Söhne"/>
          </a:endParaRPr>
        </a:p>
      </dgm:t>
    </dgm:pt>
    <dgm:pt modelId="{73639240-F236-474C-80BF-A7616053DC63}" type="sibTrans" cxnId="{9D78750C-FCD5-4439-8511-D2614F0671AE}">
      <dgm:prSet/>
      <dgm:spPr/>
      <dgm:t>
        <a:bodyPr/>
        <a:lstStyle/>
        <a:p>
          <a:endParaRPr lang="es-CO" sz="2800" noProof="0" dirty="0">
            <a:solidFill>
              <a:schemeClr val="bg2">
                <a:lumMod val="85000"/>
              </a:schemeClr>
            </a:solidFill>
            <a:latin typeface="Söhne"/>
          </a:endParaRPr>
        </a:p>
      </dgm:t>
    </dgm:pt>
    <dgm:pt modelId="{95FF6CA4-58AE-47F0-88FA-8190B73AFC9A}" type="pres">
      <dgm:prSet presAssocID="{48B268EB-47A3-40B3-A099-5B665E84BCD8}" presName="vert0" presStyleCnt="0">
        <dgm:presLayoutVars>
          <dgm:dir/>
          <dgm:animOne val="branch"/>
          <dgm:animLvl val="lvl"/>
        </dgm:presLayoutVars>
      </dgm:prSet>
      <dgm:spPr/>
    </dgm:pt>
    <dgm:pt modelId="{473CA847-F128-4AA8-BBDD-161E402E8A74}" type="pres">
      <dgm:prSet presAssocID="{75CA13CD-B885-435B-8F43-9734E72E0FFB}" presName="thickLine" presStyleLbl="alignNode1" presStyleIdx="0" presStyleCnt="3"/>
      <dgm:spPr/>
    </dgm:pt>
    <dgm:pt modelId="{707DBF7C-735A-472F-ADD6-270FBA7E94F6}" type="pres">
      <dgm:prSet presAssocID="{75CA13CD-B885-435B-8F43-9734E72E0FFB}" presName="horz1" presStyleCnt="0"/>
      <dgm:spPr/>
    </dgm:pt>
    <dgm:pt modelId="{6F57AB9F-CCE4-4316-A0D2-228CE5E77055}" type="pres">
      <dgm:prSet presAssocID="{75CA13CD-B885-435B-8F43-9734E72E0FFB}" presName="tx1" presStyleLbl="revTx" presStyleIdx="0" presStyleCnt="3"/>
      <dgm:spPr/>
    </dgm:pt>
    <dgm:pt modelId="{23200871-1280-4A09-8678-399674C54DDB}" type="pres">
      <dgm:prSet presAssocID="{75CA13CD-B885-435B-8F43-9734E72E0FFB}" presName="vert1" presStyleCnt="0"/>
      <dgm:spPr/>
    </dgm:pt>
    <dgm:pt modelId="{94714F85-5163-4713-B8D7-D7C8B3ECDCB6}" type="pres">
      <dgm:prSet presAssocID="{FFE7EE68-4078-4B00-B297-57F2677106A9}" presName="thickLine" presStyleLbl="alignNode1" presStyleIdx="1" presStyleCnt="3"/>
      <dgm:spPr/>
    </dgm:pt>
    <dgm:pt modelId="{A7BDD225-0269-4B66-9ED5-C3B4CCD63869}" type="pres">
      <dgm:prSet presAssocID="{FFE7EE68-4078-4B00-B297-57F2677106A9}" presName="horz1" presStyleCnt="0"/>
      <dgm:spPr/>
    </dgm:pt>
    <dgm:pt modelId="{861BBDBC-6567-434C-B5E0-AFFB3699AF4B}" type="pres">
      <dgm:prSet presAssocID="{FFE7EE68-4078-4B00-B297-57F2677106A9}" presName="tx1" presStyleLbl="revTx" presStyleIdx="1" presStyleCnt="3"/>
      <dgm:spPr/>
    </dgm:pt>
    <dgm:pt modelId="{BA1DE148-1329-4AD1-A474-FF0077B01570}" type="pres">
      <dgm:prSet presAssocID="{FFE7EE68-4078-4B00-B297-57F2677106A9}" presName="vert1" presStyleCnt="0"/>
      <dgm:spPr/>
    </dgm:pt>
    <dgm:pt modelId="{DFC4A3F5-7E17-4188-BBC7-3ADDE5564E58}" type="pres">
      <dgm:prSet presAssocID="{9265DB8D-5234-452B-BFE5-AAF0356DDE4F}" presName="thickLine" presStyleLbl="alignNode1" presStyleIdx="2" presStyleCnt="3"/>
      <dgm:spPr/>
    </dgm:pt>
    <dgm:pt modelId="{D662AA14-376F-41FA-A1F2-E5E52ABDC897}" type="pres">
      <dgm:prSet presAssocID="{9265DB8D-5234-452B-BFE5-AAF0356DDE4F}" presName="horz1" presStyleCnt="0"/>
      <dgm:spPr/>
    </dgm:pt>
    <dgm:pt modelId="{E5FB1DD4-CC32-4F10-9303-E3532F277B29}" type="pres">
      <dgm:prSet presAssocID="{9265DB8D-5234-452B-BFE5-AAF0356DDE4F}" presName="tx1" presStyleLbl="revTx" presStyleIdx="2" presStyleCnt="3"/>
      <dgm:spPr/>
    </dgm:pt>
    <dgm:pt modelId="{E0322680-4A37-4B58-A571-819E4CEBB265}" type="pres">
      <dgm:prSet presAssocID="{9265DB8D-5234-452B-BFE5-AAF0356DDE4F}" presName="vert1" presStyleCnt="0"/>
      <dgm:spPr/>
    </dgm:pt>
  </dgm:ptLst>
  <dgm:cxnLst>
    <dgm:cxn modelId="{9D78750C-FCD5-4439-8511-D2614F0671AE}" srcId="{48B268EB-47A3-40B3-A099-5B665E84BCD8}" destId="{9265DB8D-5234-452B-BFE5-AAF0356DDE4F}" srcOrd="2" destOrd="0" parTransId="{7232527B-F931-4CBA-BA86-95C06B4947F9}" sibTransId="{73639240-F236-474C-80BF-A7616053DC63}"/>
    <dgm:cxn modelId="{E28DA117-153C-4677-8BCD-7DC8FF217B4C}" type="presOf" srcId="{48B268EB-47A3-40B3-A099-5B665E84BCD8}" destId="{95FF6CA4-58AE-47F0-88FA-8190B73AFC9A}" srcOrd="0" destOrd="0" presId="urn:microsoft.com/office/officeart/2008/layout/LinedList"/>
    <dgm:cxn modelId="{A717F136-452E-4BFA-B7F8-14D21B81ABB4}" srcId="{48B268EB-47A3-40B3-A099-5B665E84BCD8}" destId="{FFE7EE68-4078-4B00-B297-57F2677106A9}" srcOrd="1" destOrd="0" parTransId="{CDA17167-3589-46B4-9F68-8BC3DBC91E39}" sibTransId="{A8B2A204-1DD7-4DC4-8795-D6AA087BFCF1}"/>
    <dgm:cxn modelId="{4A5C853B-F718-4F77-AE51-FC6214BD1546}" type="presOf" srcId="{FFE7EE68-4078-4B00-B297-57F2677106A9}" destId="{861BBDBC-6567-434C-B5E0-AFFB3699AF4B}" srcOrd="0" destOrd="0" presId="urn:microsoft.com/office/officeart/2008/layout/LinedList"/>
    <dgm:cxn modelId="{C4AC065C-4958-43FC-BE90-0483D69BA379}" type="presOf" srcId="{9265DB8D-5234-452B-BFE5-AAF0356DDE4F}" destId="{E5FB1DD4-CC32-4F10-9303-E3532F277B29}" srcOrd="0" destOrd="0" presId="urn:microsoft.com/office/officeart/2008/layout/LinedList"/>
    <dgm:cxn modelId="{8EB0A74E-CAC8-495C-8751-7D83A4B6724E}" srcId="{48B268EB-47A3-40B3-A099-5B665E84BCD8}" destId="{75CA13CD-B885-435B-8F43-9734E72E0FFB}" srcOrd="0" destOrd="0" parTransId="{879F978E-464E-46BB-B787-D85E70822044}" sibTransId="{18DAE796-A7FE-4D31-87A5-04DE6D028F49}"/>
    <dgm:cxn modelId="{E2C4E681-41D9-4324-B13D-874A5F6E5A7A}" type="presOf" srcId="{75CA13CD-B885-435B-8F43-9734E72E0FFB}" destId="{6F57AB9F-CCE4-4316-A0D2-228CE5E77055}" srcOrd="0" destOrd="0" presId="urn:microsoft.com/office/officeart/2008/layout/LinedList"/>
    <dgm:cxn modelId="{49BCE4D1-3B7C-4E53-879A-21800BA24997}" type="presParOf" srcId="{95FF6CA4-58AE-47F0-88FA-8190B73AFC9A}" destId="{473CA847-F128-4AA8-BBDD-161E402E8A74}" srcOrd="0" destOrd="0" presId="urn:microsoft.com/office/officeart/2008/layout/LinedList"/>
    <dgm:cxn modelId="{7665AC6B-D3BD-44BA-B15B-C72FA4E92E40}" type="presParOf" srcId="{95FF6CA4-58AE-47F0-88FA-8190B73AFC9A}" destId="{707DBF7C-735A-472F-ADD6-270FBA7E94F6}" srcOrd="1" destOrd="0" presId="urn:microsoft.com/office/officeart/2008/layout/LinedList"/>
    <dgm:cxn modelId="{8298096C-796A-4AC0-8B58-CD1211DE2AE6}" type="presParOf" srcId="{707DBF7C-735A-472F-ADD6-270FBA7E94F6}" destId="{6F57AB9F-CCE4-4316-A0D2-228CE5E77055}" srcOrd="0" destOrd="0" presId="urn:microsoft.com/office/officeart/2008/layout/LinedList"/>
    <dgm:cxn modelId="{F5ECD295-2198-422E-B1AF-94A97445915E}" type="presParOf" srcId="{707DBF7C-735A-472F-ADD6-270FBA7E94F6}" destId="{23200871-1280-4A09-8678-399674C54DDB}" srcOrd="1" destOrd="0" presId="urn:microsoft.com/office/officeart/2008/layout/LinedList"/>
    <dgm:cxn modelId="{170D4B4E-3840-4BFC-A87D-CA65CF0235B0}" type="presParOf" srcId="{95FF6CA4-58AE-47F0-88FA-8190B73AFC9A}" destId="{94714F85-5163-4713-B8D7-D7C8B3ECDCB6}" srcOrd="2" destOrd="0" presId="urn:microsoft.com/office/officeart/2008/layout/LinedList"/>
    <dgm:cxn modelId="{4E45BAD1-EC38-4399-B1D7-61A14B94EDCB}" type="presParOf" srcId="{95FF6CA4-58AE-47F0-88FA-8190B73AFC9A}" destId="{A7BDD225-0269-4B66-9ED5-C3B4CCD63869}" srcOrd="3" destOrd="0" presId="urn:microsoft.com/office/officeart/2008/layout/LinedList"/>
    <dgm:cxn modelId="{4638D954-6258-40B5-ABA1-611BE5D2A9BB}" type="presParOf" srcId="{A7BDD225-0269-4B66-9ED5-C3B4CCD63869}" destId="{861BBDBC-6567-434C-B5E0-AFFB3699AF4B}" srcOrd="0" destOrd="0" presId="urn:microsoft.com/office/officeart/2008/layout/LinedList"/>
    <dgm:cxn modelId="{FCDF34BF-ABAB-4FD5-BC79-281723C47CF6}" type="presParOf" srcId="{A7BDD225-0269-4B66-9ED5-C3B4CCD63869}" destId="{BA1DE148-1329-4AD1-A474-FF0077B01570}" srcOrd="1" destOrd="0" presId="urn:microsoft.com/office/officeart/2008/layout/LinedList"/>
    <dgm:cxn modelId="{0045C29C-2C91-435B-BDC0-60893B2E6858}" type="presParOf" srcId="{95FF6CA4-58AE-47F0-88FA-8190B73AFC9A}" destId="{DFC4A3F5-7E17-4188-BBC7-3ADDE5564E58}" srcOrd="4" destOrd="0" presId="urn:microsoft.com/office/officeart/2008/layout/LinedList"/>
    <dgm:cxn modelId="{6D38D473-86DB-49F6-B86A-EC5763F1A865}" type="presParOf" srcId="{95FF6CA4-58AE-47F0-88FA-8190B73AFC9A}" destId="{D662AA14-376F-41FA-A1F2-E5E52ABDC897}" srcOrd="5" destOrd="0" presId="urn:microsoft.com/office/officeart/2008/layout/LinedList"/>
    <dgm:cxn modelId="{A8963F2C-BFB3-49B6-A853-66D22C40CE8C}" type="presParOf" srcId="{D662AA14-376F-41FA-A1F2-E5E52ABDC897}" destId="{E5FB1DD4-CC32-4F10-9303-E3532F277B29}" srcOrd="0" destOrd="0" presId="urn:microsoft.com/office/officeart/2008/layout/LinedList"/>
    <dgm:cxn modelId="{EC4A4432-0CDE-42A9-905B-6F6BB03DCBDD}" type="presParOf" srcId="{D662AA14-376F-41FA-A1F2-E5E52ABDC897}" destId="{E0322680-4A37-4B58-A571-819E4CEBB26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CA847-F128-4AA8-BBDD-161E402E8A74}">
      <dsp:nvSpPr>
        <dsp:cNvPr id="0" name=""/>
        <dsp:cNvSpPr/>
      </dsp:nvSpPr>
      <dsp:spPr>
        <a:xfrm>
          <a:off x="0" y="1932"/>
          <a:ext cx="6170195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F57AB9F-CCE4-4316-A0D2-228CE5E77055}">
      <dsp:nvSpPr>
        <dsp:cNvPr id="0" name=""/>
        <dsp:cNvSpPr/>
      </dsp:nvSpPr>
      <dsp:spPr>
        <a:xfrm>
          <a:off x="0" y="1932"/>
          <a:ext cx="6170195" cy="1317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b="1" kern="1200" noProof="0" dirty="0">
              <a:solidFill>
                <a:schemeClr val="bg2">
                  <a:lumMod val="85000"/>
                </a:schemeClr>
              </a:solidFill>
              <a:latin typeface="Söhne"/>
            </a:rPr>
            <a:t>Realidad Virtual (VR/RV)</a:t>
          </a:r>
          <a:r>
            <a:rPr lang="es-CO" sz="2800" kern="1200" noProof="0" dirty="0">
              <a:solidFill>
                <a:schemeClr val="bg2">
                  <a:lumMod val="85000"/>
                </a:schemeClr>
              </a:solidFill>
              <a:latin typeface="Söhne"/>
            </a:rPr>
            <a:t>. Un mundo artificial en el cual se interactúa con objetos virtuales</a:t>
          </a:r>
        </a:p>
      </dsp:txBody>
      <dsp:txXfrm>
        <a:off x="0" y="1932"/>
        <a:ext cx="6170195" cy="1317771"/>
      </dsp:txXfrm>
    </dsp:sp>
    <dsp:sp modelId="{94714F85-5163-4713-B8D7-D7C8B3ECDCB6}">
      <dsp:nvSpPr>
        <dsp:cNvPr id="0" name=""/>
        <dsp:cNvSpPr/>
      </dsp:nvSpPr>
      <dsp:spPr>
        <a:xfrm>
          <a:off x="0" y="1319703"/>
          <a:ext cx="6170195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1BBDBC-6567-434C-B5E0-AFFB3699AF4B}">
      <dsp:nvSpPr>
        <dsp:cNvPr id="0" name=""/>
        <dsp:cNvSpPr/>
      </dsp:nvSpPr>
      <dsp:spPr>
        <a:xfrm>
          <a:off x="0" y="1319703"/>
          <a:ext cx="6170195" cy="1317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b="1" kern="1200" noProof="0" dirty="0">
              <a:solidFill>
                <a:schemeClr val="bg2">
                  <a:lumMod val="85000"/>
                </a:schemeClr>
              </a:solidFill>
              <a:latin typeface="Söhne"/>
            </a:rPr>
            <a:t>Realidad Aumentada (AR/RA)</a:t>
          </a:r>
          <a:r>
            <a:rPr lang="es-CO" sz="2800" kern="1200" noProof="0" dirty="0">
              <a:solidFill>
                <a:schemeClr val="bg2">
                  <a:lumMod val="85000"/>
                </a:schemeClr>
              </a:solidFill>
              <a:latin typeface="Söhne"/>
            </a:rPr>
            <a:t>:</a:t>
          </a:r>
          <a:r>
            <a:rPr lang="es-CO" sz="2800" b="1" kern="1200" noProof="0" dirty="0">
              <a:solidFill>
                <a:schemeClr val="bg2">
                  <a:lumMod val="85000"/>
                </a:schemeClr>
              </a:solidFill>
              <a:latin typeface="Söhne"/>
            </a:rPr>
            <a:t> </a:t>
          </a:r>
          <a:r>
            <a:rPr lang="es-CO" sz="2800" kern="1200" noProof="0" dirty="0">
              <a:solidFill>
                <a:schemeClr val="bg2">
                  <a:lumMod val="85000"/>
                </a:schemeClr>
              </a:solidFill>
              <a:latin typeface="Söhne"/>
            </a:rPr>
            <a:t>Objetos virtuales superpuestos al mundo real.</a:t>
          </a:r>
        </a:p>
      </dsp:txBody>
      <dsp:txXfrm>
        <a:off x="0" y="1319703"/>
        <a:ext cx="6170195" cy="1317771"/>
      </dsp:txXfrm>
    </dsp:sp>
    <dsp:sp modelId="{DFC4A3F5-7E17-4188-BBC7-3ADDE5564E58}">
      <dsp:nvSpPr>
        <dsp:cNvPr id="0" name=""/>
        <dsp:cNvSpPr/>
      </dsp:nvSpPr>
      <dsp:spPr>
        <a:xfrm>
          <a:off x="0" y="2637474"/>
          <a:ext cx="6170195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5FB1DD4-CC32-4F10-9303-E3532F277B29}">
      <dsp:nvSpPr>
        <dsp:cNvPr id="0" name=""/>
        <dsp:cNvSpPr/>
      </dsp:nvSpPr>
      <dsp:spPr>
        <a:xfrm>
          <a:off x="0" y="2637474"/>
          <a:ext cx="6170195" cy="1317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b="1" kern="1200" noProof="0" dirty="0">
              <a:solidFill>
                <a:schemeClr val="bg2">
                  <a:lumMod val="85000"/>
                </a:schemeClr>
              </a:solidFill>
              <a:latin typeface="Söhne"/>
            </a:rPr>
            <a:t>Realidad Mixta (MR/RM)</a:t>
          </a:r>
          <a:r>
            <a:rPr lang="es-CO" sz="2800" kern="1200" noProof="0" dirty="0">
              <a:solidFill>
                <a:schemeClr val="bg2">
                  <a:lumMod val="85000"/>
                </a:schemeClr>
              </a:solidFill>
              <a:latin typeface="Söhne"/>
            </a:rPr>
            <a:t>: Frase que contempla y combina los dos escenarios anteriores.</a:t>
          </a:r>
        </a:p>
      </dsp:txBody>
      <dsp:txXfrm>
        <a:off x="0" y="2637474"/>
        <a:ext cx="6170195" cy="1317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BAC5-4592-89B4-EB04-813BFAD046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A30C1-995A-C09A-C5F5-EF88EBF9C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DCE6D-E716-6048-8580-EEEC3390C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1ED21-E729-4005-B418-CAEA5E12F1C1}" type="datetimeFigureOut">
              <a:rPr lang="pt-PT" smtClean="0"/>
              <a:t>25/04/2023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27BEA-C1E2-CC12-72E2-7F4742B1F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94E96-F829-0B0E-0695-5C8FE84E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FB2D-ED2D-4CD1-B51F-9890A3F21D9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857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BFD-442D-6445-AEBC-D6E62266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CB986-B77A-20FA-C488-9F965A4A1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7F3A0-06C4-D908-BA73-D4871B233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1ED21-E729-4005-B418-CAEA5E12F1C1}" type="datetimeFigureOut">
              <a:rPr lang="pt-PT" smtClean="0"/>
              <a:t>25/04/2023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F3509-4C7F-C634-8F82-D5F340B28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24F14-5376-3855-2D4E-5773C907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FB2D-ED2D-4CD1-B51F-9890A3F21D9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70460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60726C-95A9-CA11-AB1E-5854436F2A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CADAEE-5236-5588-9E24-4D681C066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69393-77A2-45E3-861E-498DF55AF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1ED21-E729-4005-B418-CAEA5E12F1C1}" type="datetimeFigureOut">
              <a:rPr lang="pt-PT" smtClean="0"/>
              <a:t>25/04/2023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06734-EA5C-93E4-6C6B-8BA6A0083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FEB18-B8F4-07D9-35DD-8FEC10382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FB2D-ED2D-4CD1-B51F-9890A3F21D9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588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0252-4A24-477A-A8ED-DF717B2AB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072" y="1885688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8AD7A-0098-4CA3-A17E-7A88B9E4D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072" y="4373315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7AC5A463-A76B-48B4-8F44-E4234C783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44" y="347971"/>
            <a:ext cx="5037056" cy="116195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CBAD7-7C66-4D6C-9BC0-19C9F045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07E9F-402D-41C4-B746-5DD0256C5C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4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C7AF54-A7D1-4BFA-902B-36720896A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80EA7AA4-8FD9-4B9E-ABFF-9C0856F389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33583-9DE9-4216-A4EF-BBFB6FB2E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7723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D0080-746A-43DF-9F73-F2A70E7F5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E352D-785A-47A6-98F5-B4745B5AD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4883-CF85-4ED0-B476-D8ECDC5D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86BF9BF-948B-4299-BE04-5035A1CC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8507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8365AA-77CC-446A-970F-5484D1B4B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DDABA3FC-2E85-4CAD-8376-FD0304F544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33583-9DE9-4216-A4EF-BBFB6FB2E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5616E2-50D0-49CD-BAAB-5692171D0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D0080-746A-43DF-9F73-F2A70E7F5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E352D-785A-47A6-98F5-B4745B5AD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4883-CF85-4ED0-B476-D8ECDC5D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7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3410BC-02F6-426C-8327-AFC05CAE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0E41019B-8280-48F2-9557-DEDEF387D1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20169-79E9-4A7B-A1B4-53D45C41B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ABEE0-E57C-4447-85D9-4BCC1C125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EB086-C251-45D5-BE50-0B8473185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DE75E-BC7E-42FF-ADA7-6DD6059A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5A6FF9-68C3-4D5F-A0FB-C28DC7085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02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735BFB-E12A-421E-81EA-49749249B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67A9F9A3-F48C-4A8A-A38A-DDAA3AE7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50626-C7C3-4823-986F-FB484203F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FE966-6C23-447E-A7FB-52462CDDE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90D9B-C140-41B3-972B-5C8EBB9D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55072-B915-4227-AE1B-F75262991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6A667-7DCB-4C7F-AF72-10D4D848A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650329-C577-4886-BAB4-4EED6496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3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95F90C7-B209-475D-B6E7-5A65A294B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9C4588AD-91EF-4D5A-8D99-4B8CF7C269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B135F4-CED2-4C45-9A4D-8DAAE0A11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48F72-F09A-460B-8240-171984041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C1481-E7D5-4E11-9007-F028C5084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7EF08-B750-41F6-920D-379E4C10BD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9027ED-1C76-4874-9B36-B89343D715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B0681F-3E10-4F30-A658-3EDCA6961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18B4BC-59B7-44FA-870B-1C10827E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6A71A9-EC6C-423D-BC71-706D9C78E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14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7188CB-982D-4076-80B0-71B35FD2B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2A0C6D7B-D7C4-41D0-93F2-A8399BC4F4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DDD76-0D7F-4C6B-B6BF-B70CF6624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772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F97F28-E0FD-469C-BAA3-28F32696E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1A516-F570-406E-9042-65A139BB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231DE-5BC5-4026-9DDA-4DEB6E77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560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ADB9B4-6194-482E-A791-D9BC0428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09572107-055E-4097-B9D4-0AA9BD67D2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F97F28-E0FD-469C-BAA3-28F32696E0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1A516-F570-406E-9042-65A139BB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231DE-5BC5-4026-9DDA-4DEB6E77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FADC0-1C49-4764-9428-01EB3FD21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3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9240-C33D-575C-D1CA-A26EE456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3C04-C959-453D-6917-DBE43F90B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49739-DA6B-ADFC-0599-201DD419A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1ED21-E729-4005-B418-CAEA5E12F1C1}" type="datetimeFigureOut">
              <a:rPr lang="pt-PT" smtClean="0"/>
              <a:t>25/04/2023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A2985-C6DD-6D72-C2B3-2B5CF1F4F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D7291-3E0F-1B95-A354-BF0BD51DD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FB2D-ED2D-4CD1-B51F-9890A3F21D9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48407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AD3B34-DEEA-4B8C-ABEF-215829BAE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1ACAE487-42CD-44B4-A3AB-61F2CD5545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296E1A-C89A-4EB3-8078-66282B58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54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0403FA-560B-4B1E-8707-5C73BEE2BB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BAC7A143-6619-4ED9-AC63-3447B4B9C5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06CA5B3-ED61-413E-A51F-129314B83B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418735"/>
            <a:ext cx="10515600" cy="214374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20723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0403FA-560B-4B1E-8707-5C73BEE2BB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AC740E-5EB4-41CC-96FA-A6CCE48A9B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5C7149-2B59-43C7-BD46-DF59262062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418735"/>
            <a:ext cx="10515600" cy="214374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2224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0403FA-560B-4B1E-8707-5C73BEE2BB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BAC7A143-6619-4ED9-AC63-3447B4B9C5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016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2D2B-908D-4E4F-8C77-6ED7C5D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0403FA-560B-4B1E-8707-5C73BEE2BB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F8AC740E-5EB4-41CC-96FA-A6CCE48A9B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30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A357DD-178D-4A8F-9414-DACC702E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2348C62F-DA34-4D35-B705-D3FED25B38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8B71B8-FBF0-4E2D-A385-3A7C9589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8079-8D44-4E3C-BB2C-9E301B9FB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E896C-FF2F-4039-A07C-8F078C355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49CCF-4CCB-4225-8A9A-17796B3F2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6B361-11D8-4905-AEC7-74C6378D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9E7A5B-EE9E-4864-8F9F-3F001C9F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828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51809A-5F5D-439D-A4B8-8D718EAE7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9819"/>
            <a:ext cx="12192000" cy="688181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extLst>
              <a:ext uri="{FF2B5EF4-FFF2-40B4-BE49-F238E27FC236}">
                <a16:creationId xmlns:a16="http://schemas.microsoft.com/office/drawing/2014/main" id="{9D01BCEF-54EB-4C7C-BDD5-EF31432EA5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6291012"/>
            <a:ext cx="1750142" cy="403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8C016A-35BE-49EA-9A2F-9D594A573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7A987-EDB1-4368-BD55-5CF61D182B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3FC1C-D836-4D85-83F4-8397146A3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D2C82-674F-4B16-B28F-47E0BE936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2021 Dynamic Communities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7C55C-C689-4AD3-AE66-CF51365D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0403FA-560B-4B1E-8707-5C73BEE2BB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36203-3DB4-4173-8B83-5CBCBB75A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4"/>
            <a:ext cx="12192000" cy="1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245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20F604-4B59-4F3C-A1A8-2D126E6EA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BC58803-CF9B-4CF3-9389-C8D9E677D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AC1F54-8BDD-446F-9A59-DFFC554B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947D-3A98-4B65-AFF4-BA0C122EAEC7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7AA868-E9AC-4856-96C4-25F28EF6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3679B2-A866-4FE2-BBC6-9CD512D56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46D19-DB5F-4DED-ADAC-A7549B37D21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1240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0DA32-BE4D-4A69-A6D2-9E90C4B7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146603-389F-4E62-B5BB-7A5C93172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589BF3-17F7-4D65-8937-0617E1DDC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947D-3A98-4B65-AFF4-BA0C122EAEC7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EE2F42-6265-4545-8C1D-9E1F59D39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DD3EFF-88CF-49E5-8B5E-80A9F6B6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46D19-DB5F-4DED-ADAC-A7549B37D21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9827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CAF6C-0FC0-4CFB-9399-B7D4850DB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26223F-51F1-4F29-B666-C6AD980F5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532650-2F10-4AF7-B2C0-AE83D8472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947D-3A98-4B65-AFF4-BA0C122EAEC7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1EF5EC-D027-46BD-A302-12A8C69E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C37564-A7A6-435A-8075-886F3AA0A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46D19-DB5F-4DED-ADAC-A7549B37D21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93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AFB4F-DC49-B27C-0415-AE3E2566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03B29-E890-EA2D-449A-EA4FDDF30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B02F0-4C53-A9CA-EF97-25BC91932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1ED21-E729-4005-B418-CAEA5E12F1C1}" type="datetimeFigureOut">
              <a:rPr lang="pt-PT" smtClean="0"/>
              <a:t>25/04/2023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52548-1B89-C8F1-9FB6-82F3D29F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F8D22-7E41-CCC3-2B1B-2208C5BF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FB2D-ED2D-4CD1-B51F-9890A3F21D9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62572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9D15F6-EB7C-4D4D-BEBE-1B43E8DC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1FDFF1-9D9E-413A-A1E5-C998FE76F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14F61C-5D12-4C87-8B00-4BB286CC8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06512A-084C-45B8-A1ED-9F1DE0498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947D-3A98-4B65-AFF4-BA0C122EAEC7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DA424A-57CD-43A6-A979-EF3C1DC09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2AD6FC-35D9-4C4C-AD73-17B17C75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46D19-DB5F-4DED-ADAC-A7549B37D21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6927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EF064-ECFB-4C74-B09E-C5E22B7AB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50785B-5EE4-464B-BBE0-1A018465A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9CB3033-00D7-4AC5-8918-4A6EC69BF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E55CD07-3144-4BE9-B871-2825DD1ED1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E60C8EA-8F3E-48E6-8D71-99046109EF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4F3729-732F-4447-A8FE-28CE300E1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947D-3A98-4B65-AFF4-BA0C122EAEC7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D45BDF3-5952-42AD-8182-6BE88606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D9224F5-7D86-4639-A796-C86353356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46D19-DB5F-4DED-ADAC-A7549B37D21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87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E09DB-BDD3-4C1C-828A-51C3C0BBB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36D8E4E-9D0F-4B23-A64E-E20FBD9E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947D-3A98-4B65-AFF4-BA0C122EAEC7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08D2E11-BDBB-4734-847D-D4035A782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8D6C3C-8C78-42DB-9107-2252E6BEC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46D19-DB5F-4DED-ADAC-A7549B37D21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42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C511FC3-4BB0-4827-A0EB-75FE6C0E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947D-3A98-4B65-AFF4-BA0C122EAEC7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58A4548-D6F0-433B-84F7-47CC41231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C890F2-3CD8-48B9-AAEF-FF255F0FB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46D19-DB5F-4DED-ADAC-A7549B37D21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7340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C4E34-82F0-465A-91CD-8ED74044E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12DBC4-FACF-4C37-A39A-940ECB84E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24A8007-C85E-492A-BE82-2475B9A8B6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9A8E01-2ED0-42F1-B93D-305D26EA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947D-3A98-4B65-AFF4-BA0C122EAEC7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0073EC-9F69-46FF-9DD0-AE904B46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5DB841-03D2-40D3-A317-E9BA54330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46D19-DB5F-4DED-ADAC-A7549B37D21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73147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AF3B0-2191-4D0D-84F1-303CC3483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224022F-496D-4676-9D80-05496499CC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1AB2F4-973A-42F4-BC94-0728B134B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3392208-10DA-4746-A8B1-0976B7E11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947D-3A98-4B65-AFF4-BA0C122EAEC7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BC35F9-F82C-4AB9-8D7F-5C13D8F1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E61C4C-9992-4BB2-B9EE-B30906D2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46D19-DB5F-4DED-ADAC-A7549B37D21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71981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95DA5-21D0-4DD5-BBF0-DDF587F42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F7473AA-61AE-40C7-BBCB-F048F2D91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DBCBDB-2A38-46E5-8179-FC088A428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947D-3A98-4B65-AFF4-BA0C122EAEC7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1C9168-19F2-4BAA-A65D-5E18EB015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944854-FE4C-4B7F-9C38-6792DE21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46D19-DB5F-4DED-ADAC-A7549B37D21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38538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C533EE8-756C-45E8-8130-97B9198518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72CB7F1-AAB1-462F-B6C3-8650727E0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324920-1CE4-400A-9F74-D5E50AE7E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947D-3A98-4B65-AFF4-BA0C122EAEC7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6E1532-564D-4D22-A422-D88C40642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8D5F05-7C94-4386-AFA5-64C4876E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46D19-DB5F-4DED-ADAC-A7549B37D21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8216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835702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7968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476B-5B70-C9D1-CDEE-7687673B9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1E809-8D17-11A9-16FD-CA7C7BE3D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D85C1-2448-9CC6-3918-EFBB5AF1B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2044B-4110-2AC6-942A-7180AC855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1ED21-E729-4005-B418-CAEA5E12F1C1}" type="datetimeFigureOut">
              <a:rPr lang="pt-PT" smtClean="0"/>
              <a:t>25/04/2023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6CE9F-83BE-4290-4D61-6BD0C68B4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529A5-E7EE-51BA-A4DD-0E619B32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FB2D-ED2D-4CD1-B51F-9890A3F21D9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63925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Full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4">
            <a:extLst>
              <a:ext uri="{FF2B5EF4-FFF2-40B4-BE49-F238E27FC236}">
                <a16:creationId xmlns:a16="http://schemas.microsoft.com/office/drawing/2014/main" id="{49673130-51AB-4C78-B9AF-C2515C255B3A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marR="0" indent="0" algn="ctr" defTabSz="3108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b="1"/>
            </a:lvl1pPr>
          </a:lstStyle>
          <a:p>
            <a:pPr marL="76187" marR="0" lvl="0" indent="-76187" algn="l" defTabSz="3108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67029461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8995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5" b="18335"/>
          <a:stretch>
            <a:fillRect/>
          </a:stretch>
        </p:blipFill>
        <p:spPr>
          <a:xfrm>
            <a:off x="0" y="0"/>
            <a:ext cx="12192000" cy="2990334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  <a:solidFill>
            <a:srgbClr val="0070C0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8836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02680" y="3404879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Customer Name and headline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 hasCustomPrompt="1"/>
          </p:nvPr>
        </p:nvSpPr>
        <p:spPr>
          <a:xfrm>
            <a:off x="4341091" y="3404878"/>
            <a:ext cx="7234611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Font typeface="Arial" panose="020B0604020202020204" pitchFamily="34" charset="0"/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/>
              <a:t>Summary: what was the business opportunity, how did Dynamic 365 (+additional products) solve the problem, proof point / ROI realized?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729072" y="5937283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5003" y="5816488"/>
            <a:ext cx="1247050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37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6920916" y="6069928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5760904" y="6069928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170044" y="6104028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078792" y="6115095"/>
            <a:ext cx="1498693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2066462" y="5854681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 and Services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175536" y="5846004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Organization Size</a:t>
            </a:r>
          </a:p>
        </p:txBody>
      </p:sp>
      <p:sp>
        <p:nvSpPr>
          <p:cNvPr id="47" name="TextBox 46"/>
          <p:cNvSpPr txBox="1"/>
          <p:nvPr userDrawn="1"/>
        </p:nvSpPr>
        <p:spPr>
          <a:xfrm>
            <a:off x="5765586" y="584600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Industry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6941573" y="5846004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89068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DF8F0-29AD-D356-E42D-90F0B4FC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11B9B-A7D3-5026-7E17-B093B5AE0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344F0-8322-A02E-DB05-CA20182A0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5E630-5999-495A-DD2C-36AD20F41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AA6A30-B41B-F8E0-2F28-C50584C50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16394A-B200-BFA5-524A-2600AE6F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1ED21-E729-4005-B418-CAEA5E12F1C1}" type="datetimeFigureOut">
              <a:rPr lang="pt-PT" smtClean="0"/>
              <a:t>25/04/2023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C56CFE-656E-044C-5CE9-E94ED7AC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15F6A-0A44-354C-30B1-CBE19AB0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FB2D-ED2D-4CD1-B51F-9890A3F21D9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3260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B2DA-D755-D918-85CC-2FE6CA67F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7C2D91-BE83-4FE1-9E54-63B630DFC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1ED21-E729-4005-B418-CAEA5E12F1C1}" type="datetimeFigureOut">
              <a:rPr lang="pt-PT" smtClean="0"/>
              <a:t>25/04/2023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F53270-154F-39CC-88EC-2F647202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2D62E1-092C-4A4A-A8AD-D33640B0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FB2D-ED2D-4CD1-B51F-9890A3F21D9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9273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D1BC09-46CB-6236-66FA-A33660BD9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1ED21-E729-4005-B418-CAEA5E12F1C1}" type="datetimeFigureOut">
              <a:rPr lang="pt-PT" smtClean="0"/>
              <a:t>25/04/2023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FAFB34-A11D-9207-5245-ED348DA43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F26CF-BE2B-A4EB-E661-1A046124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FB2D-ED2D-4CD1-B51F-9890A3F21D9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04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B04C-1334-4287-0DE1-439CD624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EC868-3449-3D17-54F5-8DE862BE2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1D5563-21C8-C7C8-72BC-389FF8B71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D54F0-811E-0970-9DF9-81B467D35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1ED21-E729-4005-B418-CAEA5E12F1C1}" type="datetimeFigureOut">
              <a:rPr lang="pt-PT" smtClean="0"/>
              <a:t>25/04/2023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7A0C4-8A70-B5AC-C433-C1E189F37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80396-993E-67A0-B2C3-ADC930B9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FB2D-ED2D-4CD1-B51F-9890A3F21D9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23172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D50CC-0935-A456-6E82-9B54CDE0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38AAD-A45B-35EE-0A56-2BFA32A6D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11876-CECC-2D73-6A9D-4E6C831F8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CEC65-DFFE-965C-0A56-CC2C23F7B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1ED21-E729-4005-B418-CAEA5E12F1C1}" type="datetimeFigureOut">
              <a:rPr lang="pt-PT" smtClean="0"/>
              <a:t>25/04/2023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AB25C-ED51-6211-1EC7-51BE15473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22B06-9D02-9457-DB1B-B47EAC077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FFB2D-ED2D-4CD1-B51F-9890A3F21D9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0550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1093DE-0050-08CC-61ED-6EB57DCD5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594BE-1B76-8A23-90AA-AB8B60D6C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E37C5-3618-15FD-B79C-073DE46CCA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1ED21-E729-4005-B418-CAEA5E12F1C1}" type="datetimeFigureOut">
              <a:rPr lang="pt-PT" smtClean="0"/>
              <a:t>25/04/2023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18E30-BA1F-FA98-572E-43E97AC09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C28D4-078D-779F-E554-6E3CC3DB4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FFB2D-ED2D-4CD1-B51F-9890A3F21D9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2827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F6DDE3-C76D-4A80-9FE6-AA3E61231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A8BA8-5E38-4648-A6BD-04D32B467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B44EC45-6711-4846-93E8-4492FF44F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9D19E8-389E-412B-A288-1BF4BDFAF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C407E9F-402D-41C4-B746-5DD0256C5C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C5AE9AD-5171-47E6-933D-1170422A582B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© 2021 Dynamic Communities</a:t>
            </a:r>
          </a:p>
        </p:txBody>
      </p:sp>
    </p:spTree>
    <p:extLst>
      <p:ext uri="{BB962C8B-B14F-4D97-AF65-F5344CB8AC3E}">
        <p14:creationId xmlns:p14="http://schemas.microsoft.com/office/powerpoint/2010/main" val="3351103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32832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3283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F647CF1-B89D-4EAD-AEEF-6D1AD91A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381ED6-B79E-4B02-A913-82CA7DB95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2AAB1-7ABC-4B70-818D-9D76FF6209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E947D-3A98-4B65-AFF4-BA0C122EAEC7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B6CBC3-597E-4FFB-A095-2B7A96427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9136AF-74B9-4601-A99C-6C032DA14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46D19-DB5F-4DED-ADAC-A7549B37D21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70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twitter.com/dgpblogster" TargetMode="External"/><Relationship Id="rId7" Type="http://schemas.openxmlformats.org/officeDocument/2006/relationships/hyperlink" Target="mailto:dgpblogster@gmail.com" TargetMode="External"/><Relationship Id="rId12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gpblogster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linkedin.com/in/marianogomezbent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www.youtube.com/@dgpblogster" TargetMode="Externa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gpblogster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youtube.com/@dgpblogst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abylonjs.medium.com/babylon-react-native-bringing-3d-and-xr-to-react-native-applications-7928b55acc85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86E9A32-82DA-B282-DF78-4F8ECEB651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" r="26780" b="449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A3F2FA-56E7-1360-1BA5-2127A992D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2882182"/>
          </a:xfrm>
        </p:spPr>
        <p:txBody>
          <a:bodyPr anchor="b">
            <a:normAutofit/>
          </a:bodyPr>
          <a:lstStyle/>
          <a:p>
            <a:pPr algn="l"/>
            <a:r>
              <a:rPr lang="pt-PT" sz="4000" dirty="0"/>
              <a:t>Introducción a Realidad Mixta en Power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A1AD7-0B83-C8D3-9B1D-13CA29061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s-ES" sz="2200" dirty="0">
                <a:latin typeface="+mj-lt"/>
                <a:ea typeface="+mn-lt"/>
                <a:cs typeface="+mn-lt"/>
              </a:rPr>
              <a:t>Como los ríos de Iberia establecieron en el pasado y la evolución de la tecnología en el presente, esta cumbre reúne a la comunidad ibérica para un mejor futuro</a:t>
            </a:r>
            <a:r>
              <a:rPr lang="en-GB" sz="2200" dirty="0">
                <a:solidFill>
                  <a:schemeClr val="accent2">
                    <a:lumMod val="75000"/>
                  </a:schemeClr>
                </a:solidFill>
                <a:latin typeface="+mj-lt"/>
                <a:ea typeface="+mn-lt"/>
                <a:cs typeface="+mn-lt"/>
              </a:rPr>
              <a:t>_</a:t>
            </a:r>
          </a:p>
          <a:p>
            <a:pPr algn="l"/>
            <a:endParaRPr lang="pt-PT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763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F1B88-21BA-6567-C1E5-89C17753C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9" t="9091" r="24823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F26C9-D8F9-92C2-00BF-D41F7C812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CO" sz="4800"/>
              <a:t>Demostración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7A0B6-C249-C381-CCA5-EDEB03C38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App de Ejemplo de Realidad Mixta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9577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B2D5287-C7CC-657C-F709-EF9AC9075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Muchas gracias por atender!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Para resumir: Microsoft continua innovando y extendiendo las capacidades de Realidad Mixta para beneficio de todas las organizaciones que están invirtiendo en aplicaciones móviles desarrolladas sobre </a:t>
            </a:r>
            <a:r>
              <a:rPr lang="es-CO" b="0" i="0" dirty="0" err="1">
                <a:solidFill>
                  <a:srgbClr val="D1D5DB"/>
                </a:solidFill>
                <a:effectLst/>
                <a:latin typeface="Söhne"/>
              </a:rPr>
              <a:t>Power</a:t>
            </a:r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 Apps.</a:t>
            </a:r>
          </a:p>
          <a:p>
            <a:pPr lvl="1"/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Key Point 1: [</a:t>
            </a:r>
            <a:r>
              <a:rPr lang="es-CO" b="0" i="0" dirty="0" err="1">
                <a:solidFill>
                  <a:srgbClr val="D1D5DB"/>
                </a:solidFill>
                <a:effectLst/>
                <a:latin typeface="Söhne"/>
              </a:rPr>
              <a:t>Your</a:t>
            </a:r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 Key Point 1]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Que debes hacer a continuación? </a:t>
            </a:r>
          </a:p>
          <a:p>
            <a:pPr lvl="1"/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Descargar e instalar la aplicación de ejemplo mostrada en esta sesión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Muchas gracias!</a:t>
            </a:r>
          </a:p>
        </p:txBody>
      </p:sp>
    </p:spTree>
    <p:extLst>
      <p:ext uri="{BB962C8B-B14F-4D97-AF65-F5344CB8AC3E}">
        <p14:creationId xmlns:p14="http://schemas.microsoft.com/office/powerpoint/2010/main" val="1170894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B2D5287-C7CC-657C-F709-EF9AC9075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" y="-54435"/>
            <a:ext cx="12187066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Información de Contacto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38E1CF-B4B0-7F1D-F0FE-66F55C5496BD}"/>
              </a:ext>
            </a:extLst>
          </p:cNvPr>
          <p:cNvGrpSpPr/>
          <p:nvPr/>
        </p:nvGrpSpPr>
        <p:grpSpPr>
          <a:xfrm>
            <a:off x="838200" y="1599114"/>
            <a:ext cx="7662499" cy="3550903"/>
            <a:chOff x="838200" y="1599114"/>
            <a:chExt cx="7662499" cy="3550903"/>
          </a:xfrm>
        </p:grpSpPr>
        <p:sp>
          <p:nvSpPr>
            <p:cNvPr id="4" name="Content Placeholder 7">
              <a:extLst>
                <a:ext uri="{FF2B5EF4-FFF2-40B4-BE49-F238E27FC236}">
                  <a16:creationId xmlns:a16="http://schemas.microsoft.com/office/drawing/2014/main" id="{94B47752-AC20-8172-C07D-8D5394BE1595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1599114"/>
              <a:ext cx="7662499" cy="35509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s-CO" sz="2400" b="1" dirty="0">
                  <a:solidFill>
                    <a:schemeClr val="bg1"/>
                  </a:solidFill>
                  <a:latin typeface="+mj-lt"/>
                </a:rPr>
                <a:t>Mariano Gomez </a:t>
              </a:r>
              <a:r>
                <a:rPr lang="es-CO" sz="2400" b="1" dirty="0" err="1">
                  <a:solidFill>
                    <a:schemeClr val="bg1"/>
                  </a:solidFill>
                  <a:latin typeface="+mj-lt"/>
                </a:rPr>
                <a:t>Bent</a:t>
              </a:r>
              <a:r>
                <a:rPr lang="es-CO" sz="2400" dirty="0">
                  <a:solidFill>
                    <a:schemeClr val="bg1"/>
                  </a:solidFill>
                  <a:latin typeface="+mj-lt"/>
                </a:rPr>
                <a:t>, MVP, MCT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s-CO" sz="2400" b="1" dirty="0">
                  <a:solidFill>
                    <a:schemeClr val="bg1"/>
                  </a:solidFill>
                  <a:latin typeface="+mj-lt"/>
                </a:rPr>
                <a:t>	</a:t>
              </a:r>
              <a:r>
                <a:rPr lang="es-CO" sz="2400" b="1" dirty="0">
                  <a:solidFill>
                    <a:schemeClr val="bg1"/>
                  </a:solidFill>
                  <a:latin typeface="+mj-lt"/>
                  <a:hlinkClick r:id="rId3"/>
                </a:rPr>
                <a:t>https://twitter.com/dgpblogster</a:t>
              </a:r>
              <a:r>
                <a:rPr lang="es-CO" sz="2400" b="1" dirty="0">
                  <a:solidFill>
                    <a:schemeClr val="bg1"/>
                  </a:solidFill>
                  <a:latin typeface="+mj-lt"/>
                </a:rPr>
                <a:t> (@dgpblogster)       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s-CO" sz="2400" b="1" dirty="0">
                  <a:solidFill>
                    <a:schemeClr val="bg1"/>
                  </a:solidFill>
                  <a:latin typeface="+mj-lt"/>
                </a:rPr>
                <a:t>	</a:t>
              </a:r>
              <a:r>
                <a:rPr lang="es-CO" sz="2400" b="1" dirty="0">
                  <a:solidFill>
                    <a:schemeClr val="bg1"/>
                  </a:solidFill>
                  <a:latin typeface="+mj-lt"/>
                  <a:hlinkClick r:id="rId4"/>
                </a:rPr>
                <a:t>https://www.youtube.com/@dgpblogster</a:t>
              </a:r>
              <a:endParaRPr lang="es-CO" sz="2400" b="1" dirty="0">
                <a:solidFill>
                  <a:schemeClr val="bg1"/>
                </a:solidFill>
                <a:latin typeface="+mj-lt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s-CO" sz="2400" b="1" dirty="0">
                  <a:solidFill>
                    <a:schemeClr val="bg1"/>
                  </a:solidFill>
                  <a:latin typeface="+mj-lt"/>
                </a:rPr>
                <a:t>	</a:t>
              </a:r>
              <a:r>
                <a:rPr lang="es-CO" sz="2400" b="1" dirty="0">
                  <a:solidFill>
                    <a:schemeClr val="bg1"/>
                  </a:solidFill>
                  <a:latin typeface="+mj-lt"/>
                  <a:hlinkClick r:id="rId5"/>
                </a:rPr>
                <a:t>https://linkedin.com/in/marianogomezbent</a:t>
              </a:r>
              <a:endParaRPr lang="es-CO" sz="2400" b="1" dirty="0">
                <a:solidFill>
                  <a:schemeClr val="bg1"/>
                </a:solidFill>
                <a:latin typeface="+mj-lt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s-CO" sz="2400" b="1" dirty="0">
                  <a:solidFill>
                    <a:schemeClr val="bg1"/>
                  </a:solidFill>
                  <a:latin typeface="+mj-lt"/>
                </a:rPr>
                <a:t>	</a:t>
              </a:r>
              <a:r>
                <a:rPr lang="es-CO" sz="2400" b="1" dirty="0">
                  <a:solidFill>
                    <a:schemeClr val="bg1"/>
                  </a:solidFill>
                  <a:latin typeface="+mj-lt"/>
                  <a:hlinkClick r:id="rId6"/>
                </a:rPr>
                <a:t>https://github.com/dgpblogster</a:t>
              </a:r>
              <a:r>
                <a:rPr lang="es-CO" sz="2400" b="1" dirty="0">
                  <a:solidFill>
                    <a:schemeClr val="bg1"/>
                  </a:solidFill>
                  <a:latin typeface="+mj-lt"/>
                </a:rPr>
                <a:t> 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s-CO" sz="2400" b="1" dirty="0">
                  <a:solidFill>
                    <a:schemeClr val="bg1"/>
                  </a:solidFill>
                  <a:latin typeface="+mj-lt"/>
                </a:rPr>
                <a:t>	</a:t>
              </a:r>
              <a:r>
                <a:rPr lang="es-CO" sz="2400" b="1" dirty="0">
                  <a:solidFill>
                    <a:schemeClr val="bg1"/>
                  </a:solidFill>
                  <a:latin typeface="+mj-lt"/>
                  <a:hlinkClick r:id="rId7"/>
                </a:rPr>
                <a:t>dgpblogster@gmail.com</a:t>
              </a:r>
              <a:r>
                <a:rPr lang="es-CO" sz="2400" b="1" dirty="0">
                  <a:solidFill>
                    <a:schemeClr val="bg1"/>
                  </a:solidFill>
                  <a:latin typeface="+mj-lt"/>
                </a:rPr>
                <a:t> </a:t>
              </a:r>
              <a:endParaRPr lang="es-CO" sz="24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1028" name="Picture 4" descr="Linkedin logo - Social Media Management Agency Sydney">
              <a:extLst>
                <a:ext uri="{FF2B5EF4-FFF2-40B4-BE49-F238E27FC236}">
                  <a16:creationId xmlns:a16="http://schemas.microsoft.com/office/drawing/2014/main" id="{6C41746B-31C7-06C0-2E46-CE63A0ECC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8315" y="3007877"/>
              <a:ext cx="411480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ownload Twitter Logo Png Transparent Background - Logo Twitter Png PNG ...">
              <a:extLst>
                <a:ext uri="{FF2B5EF4-FFF2-40B4-BE49-F238E27FC236}">
                  <a16:creationId xmlns:a16="http://schemas.microsoft.com/office/drawing/2014/main" id="{60DEE93F-B645-7D6B-047D-66D50D05F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8315" y="2049934"/>
              <a:ext cx="411480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GitHub logo PNG">
              <a:extLst>
                <a:ext uri="{FF2B5EF4-FFF2-40B4-BE49-F238E27FC236}">
                  <a16:creationId xmlns:a16="http://schemas.microsoft.com/office/drawing/2014/main" id="{89C2C605-552C-01E0-9758-FAB5F09929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8315" y="3489663"/>
              <a:ext cx="411480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YouTube Icon - Royalty-Free GIF - Animated Sticker - Free PNG ...">
              <a:extLst>
                <a:ext uri="{FF2B5EF4-FFF2-40B4-BE49-F238E27FC236}">
                  <a16:creationId xmlns:a16="http://schemas.microsoft.com/office/drawing/2014/main" id="{BF6997A1-968A-3BB2-71D7-90F10E3D65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902" y="2468494"/>
              <a:ext cx="539384" cy="539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Blue, circle, email, letter, mail, message, messages icon - Download on ...">
              <a:extLst>
                <a:ext uri="{FF2B5EF4-FFF2-40B4-BE49-F238E27FC236}">
                  <a16:creationId xmlns:a16="http://schemas.microsoft.com/office/drawing/2014/main" id="{4F527924-6B65-B64B-FA26-D4D984541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5049" y="3925029"/>
              <a:ext cx="411480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1331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B2D5287-C7CC-657C-F709-EF9AC9075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Gracias patrocinadores!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6A6565C7-75A2-285A-51BF-EE23EF1A2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420" y="4508110"/>
            <a:ext cx="1835159" cy="1712815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low confidence">
            <a:extLst>
              <a:ext uri="{FF2B5EF4-FFF2-40B4-BE49-F238E27FC236}">
                <a16:creationId xmlns:a16="http://schemas.microsoft.com/office/drawing/2014/main" id="{32D416AE-0B4D-189A-BD36-201259F17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502" y="2986964"/>
            <a:ext cx="4258785" cy="88407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296EDC0-4B05-C782-B6DC-459A210DE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535" y="2678807"/>
            <a:ext cx="4065964" cy="150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52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CE85BA-FB3D-E387-E9A7-07B459896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" y="-27710"/>
            <a:ext cx="12408651" cy="698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57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B2D5287-C7CC-657C-F709-EF9AC9075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Gracias patrocinadores!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6A6565C7-75A2-285A-51BF-EE23EF1A2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420" y="4508110"/>
            <a:ext cx="1835159" cy="1712815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low confidence">
            <a:extLst>
              <a:ext uri="{FF2B5EF4-FFF2-40B4-BE49-F238E27FC236}">
                <a16:creationId xmlns:a16="http://schemas.microsoft.com/office/drawing/2014/main" id="{32D416AE-0B4D-189A-BD36-201259F17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502" y="2986964"/>
            <a:ext cx="4258785" cy="88407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296EDC0-4B05-C782-B6DC-459A210DE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535" y="2678807"/>
            <a:ext cx="4065964" cy="150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งบประมาณเงินสด เครื่องมือสำคัญของธุรกิจ – Gnosis จีโนซิส">
            <a:extLst>
              <a:ext uri="{FF2B5EF4-FFF2-40B4-BE49-F238E27FC236}">
                <a16:creationId xmlns:a16="http://schemas.microsoft.com/office/drawing/2014/main" id="{08EB8D80-DF9B-8342-04E7-60E42DB76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386" y="209647"/>
            <a:ext cx="3357944" cy="24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98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B2D5287-C7CC-657C-F709-EF9AC9075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066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solidFill>
                  <a:schemeClr val="bg1"/>
                </a:solidFill>
              </a:rPr>
              <a:t>Introducción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9114"/>
            <a:ext cx="7662499" cy="3550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400" b="1" dirty="0">
                <a:solidFill>
                  <a:schemeClr val="bg1"/>
                </a:solidFill>
                <a:latin typeface="+mj-lt"/>
              </a:rPr>
              <a:t>Mariano Gomez </a:t>
            </a:r>
            <a:r>
              <a:rPr lang="es-CO" sz="2400" b="1" dirty="0" err="1">
                <a:solidFill>
                  <a:schemeClr val="bg1"/>
                </a:solidFill>
                <a:latin typeface="+mj-lt"/>
              </a:rPr>
              <a:t>Bent</a:t>
            </a:r>
            <a:r>
              <a:rPr lang="es-CO" sz="2400" dirty="0">
                <a:solidFill>
                  <a:schemeClr val="bg1"/>
                </a:solidFill>
                <a:latin typeface="+mj-lt"/>
              </a:rPr>
              <a:t>, MVP, MCT</a:t>
            </a:r>
          </a:p>
          <a:p>
            <a:pPr marL="0" indent="0">
              <a:buNone/>
            </a:pPr>
            <a:r>
              <a:rPr lang="es-CO" sz="2400" b="1" dirty="0">
                <a:solidFill>
                  <a:schemeClr val="bg1"/>
                </a:solidFill>
                <a:latin typeface="+mj-lt"/>
              </a:rPr>
              <a:t>	</a:t>
            </a:r>
            <a:r>
              <a:rPr lang="es-CO" sz="2400" b="1" dirty="0">
                <a:solidFill>
                  <a:schemeClr val="bg1"/>
                </a:solidFill>
                <a:latin typeface="+mj-lt"/>
                <a:hlinkClick r:id="rId3"/>
              </a:rPr>
              <a:t>https://twitter.com/dgpblogster</a:t>
            </a:r>
            <a:r>
              <a:rPr lang="es-CO" sz="2400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es-CO" sz="2400" b="1" dirty="0">
                <a:solidFill>
                  <a:schemeClr val="bg1"/>
                </a:solidFill>
                <a:latin typeface="+mj-lt"/>
              </a:rPr>
              <a:t>	</a:t>
            </a:r>
            <a:r>
              <a:rPr lang="es-CO" sz="2400" b="1" dirty="0">
                <a:solidFill>
                  <a:schemeClr val="bg1"/>
                </a:solidFill>
                <a:latin typeface="+mj-lt"/>
                <a:hlinkClick r:id="rId4"/>
              </a:rPr>
              <a:t>https://www.youtube.com/@dgpblogster</a:t>
            </a:r>
            <a:r>
              <a:rPr lang="es-CO" sz="2400" b="1" dirty="0">
                <a:solidFill>
                  <a:schemeClr val="bg1"/>
                </a:solidFill>
                <a:latin typeface="+mj-lt"/>
              </a:rPr>
              <a:t> </a:t>
            </a:r>
            <a:endParaRPr lang="es-CO" sz="24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endParaRPr lang="es-CO" sz="24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s-CO" sz="2400" dirty="0">
                <a:solidFill>
                  <a:schemeClr val="bg1"/>
                </a:solidFill>
                <a:latin typeface="+mj-lt"/>
              </a:rPr>
              <a:t>Gerente de tecnología, pero mi pasión es viajar por el mundo</a:t>
            </a:r>
          </a:p>
          <a:p>
            <a:pPr marL="0" indent="0">
              <a:buNone/>
            </a:pPr>
            <a:endParaRPr lang="es-CO" sz="24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s-CO" sz="2400" dirty="0">
                <a:solidFill>
                  <a:schemeClr val="bg1"/>
                </a:solidFill>
                <a:latin typeface="+mj-lt"/>
              </a:rPr>
              <a:t>Mi superpoder es la facilidad de entender problemas complejos y aislarlos en componentes simples de entender</a:t>
            </a:r>
            <a:endParaRPr lang="es-CO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70DBEFF-CDB3-F560-BB42-FFDA1022D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91" y="39254"/>
            <a:ext cx="3030228" cy="6779492"/>
          </a:xfrm>
          <a:prstGeom prst="rect">
            <a:avLst/>
          </a:prstGeom>
        </p:spPr>
      </p:pic>
      <p:pic>
        <p:nvPicPr>
          <p:cNvPr id="2" name="Picture 8" descr="Download Twitter Logo Png Transparent Background - Logo Twitter Png PNG ...">
            <a:extLst>
              <a:ext uri="{FF2B5EF4-FFF2-40B4-BE49-F238E27FC236}">
                <a16:creationId xmlns:a16="http://schemas.microsoft.com/office/drawing/2014/main" id="{0131E39B-770A-2924-67E4-37E8BC412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15" y="2049934"/>
            <a:ext cx="411480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4" descr="YouTube Icon - Royalty-Free GIF - Animated Sticker - Free PNG ...">
            <a:extLst>
              <a:ext uri="{FF2B5EF4-FFF2-40B4-BE49-F238E27FC236}">
                <a16:creationId xmlns:a16="http://schemas.microsoft.com/office/drawing/2014/main" id="{CDA3A2D4-60B2-1F10-76C2-A81ECF87D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02" y="2468494"/>
            <a:ext cx="539384" cy="53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94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B2D5287-C7CC-657C-F709-EF9AC9075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Estos son los temas a cubrir en el día de hoy: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Resumen: Qué es Realidad Mixta?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Experiencias: Qué puedo hacer con </a:t>
            </a:r>
            <a:r>
              <a:rPr lang="es-CO" b="0" i="0" dirty="0" err="1">
                <a:solidFill>
                  <a:srgbClr val="D1D5DB"/>
                </a:solidFill>
                <a:effectLst/>
                <a:latin typeface="Söhne"/>
              </a:rPr>
              <a:t>Power</a:t>
            </a:r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 Apps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Tecnología: “</a:t>
            </a:r>
            <a:r>
              <a:rPr lang="es-CO" b="0" i="0" dirty="0" err="1">
                <a:solidFill>
                  <a:srgbClr val="D1D5DB"/>
                </a:solidFill>
                <a:effectLst/>
                <a:latin typeface="Söhne"/>
              </a:rPr>
              <a:t>Roadmap</a:t>
            </a:r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” de Realidad Mixta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Demostraciones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Preguntas y respuestas</a:t>
            </a:r>
          </a:p>
        </p:txBody>
      </p:sp>
    </p:spTree>
    <p:extLst>
      <p:ext uri="{BB962C8B-B14F-4D97-AF65-F5344CB8AC3E}">
        <p14:creationId xmlns:p14="http://schemas.microsoft.com/office/powerpoint/2010/main" val="352356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B01015D5-9C9F-4669-B146-DF70EF86B1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" r="13629" b="-1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FB8B96-DBC4-4003-A588-12553012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7866646" cy="1627636"/>
          </a:xfrm>
        </p:spPr>
        <p:txBody>
          <a:bodyPr>
            <a:normAutofit/>
          </a:bodyPr>
          <a:lstStyle/>
          <a:p>
            <a:r>
              <a:rPr lang="es-CO" b="0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Qué es Realidad Mixta?</a:t>
            </a:r>
          </a:p>
        </p:txBody>
      </p:sp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167EE08C-B4FB-43AA-A40B-8849EB9E9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5" r="11526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384C08-EC38-4A67-8943-B2DA3F2C5D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778254"/>
              </p:ext>
            </p:extLst>
          </p:nvPr>
        </p:nvGraphicFramePr>
        <p:xfrm>
          <a:off x="838200" y="2219785"/>
          <a:ext cx="6170196" cy="3957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3528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B2D5287-C7CC-657C-F709-EF9AC9075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Que puedo hacer con Realidad Mixta en Power Apps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Crear y ver objetos </a:t>
            </a:r>
            <a:r>
              <a:rPr lang="es-CO" b="0" i="0" dirty="0" err="1">
                <a:solidFill>
                  <a:srgbClr val="D1D5DB"/>
                </a:solidFill>
                <a:effectLst/>
                <a:latin typeface="Söhne"/>
              </a:rPr>
              <a:t>prederminados</a:t>
            </a:r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 superpuestos al mundo real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Operar con modelos bidimensionales y tridimensionales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Medir distancias entre puntos físicos o tomar medidas volumétricas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Capturar y cargar fotos del ambiente de realidad mixta y subirlos a otras plataformas</a:t>
            </a:r>
            <a:endParaRPr lang="es-CO" dirty="0">
              <a:solidFill>
                <a:srgbClr val="D1D5DB"/>
              </a:solidFill>
              <a:latin typeface="Söhne"/>
            </a:endParaRPr>
          </a:p>
          <a:p>
            <a:pPr lvl="1"/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Dispositivo</a:t>
            </a:r>
          </a:p>
          <a:p>
            <a:pPr lvl="1"/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SharePoint</a:t>
            </a:r>
          </a:p>
          <a:p>
            <a:pPr lvl="1"/>
            <a:r>
              <a:rPr lang="es-CO" dirty="0">
                <a:solidFill>
                  <a:srgbClr val="D1D5DB"/>
                </a:solidFill>
                <a:latin typeface="Söhne"/>
              </a:rPr>
              <a:t>Dynamics 365</a:t>
            </a:r>
            <a:endParaRPr lang="es-CO" b="0" i="0" dirty="0">
              <a:solidFill>
                <a:srgbClr val="D1D5DB"/>
              </a:solidFill>
              <a:effectLst/>
              <a:latin typeface="Söhne"/>
            </a:endParaRPr>
          </a:p>
          <a:p>
            <a:pPr lvl="1"/>
            <a:endParaRPr lang="es-CO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773941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B2D5287-C7CC-657C-F709-EF9AC9075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8EBF998-1F7F-7DBC-EE99-A4559E07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Hoja de Ruta Tecnologica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8C19F-6B4A-020C-FA73-5EAE8CAFE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Los controles empezaron com</a:t>
            </a:r>
            <a:r>
              <a:rPr lang="es-CO" dirty="0">
                <a:solidFill>
                  <a:srgbClr val="D1D5DB"/>
                </a:solidFill>
                <a:latin typeface="Söhne"/>
              </a:rPr>
              <a:t>o componentes PCF (</a:t>
            </a:r>
            <a:r>
              <a:rPr lang="es-CO" dirty="0" err="1">
                <a:solidFill>
                  <a:srgbClr val="D1D5DB"/>
                </a:solidFill>
                <a:latin typeface="Söhne"/>
              </a:rPr>
              <a:t>Power</a:t>
            </a:r>
            <a:r>
              <a:rPr lang="es-CO" dirty="0">
                <a:solidFill>
                  <a:srgbClr val="D1D5DB"/>
                </a:solidFill>
                <a:latin typeface="Söhne"/>
              </a:rPr>
              <a:t> Apps </a:t>
            </a:r>
            <a:r>
              <a:rPr lang="es-CO" dirty="0" err="1">
                <a:solidFill>
                  <a:srgbClr val="D1D5DB"/>
                </a:solidFill>
                <a:latin typeface="Söhne"/>
              </a:rPr>
              <a:t>Component</a:t>
            </a:r>
            <a:r>
              <a:rPr lang="es-CO" dirty="0">
                <a:solidFill>
                  <a:srgbClr val="D1D5DB"/>
                </a:solidFill>
                <a:latin typeface="Söhne"/>
              </a:rPr>
              <a:t> Framework)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Disponibilidad </a:t>
            </a:r>
            <a:r>
              <a:rPr lang="es-CO" dirty="0">
                <a:solidFill>
                  <a:srgbClr val="D1D5DB"/>
                </a:solidFill>
                <a:latin typeface="Söhne"/>
              </a:rPr>
              <a:t>general en la primavera del 2.021 </a:t>
            </a:r>
            <a:r>
              <a:rPr lang="es-CO" dirty="0" err="1">
                <a:solidFill>
                  <a:srgbClr val="D1D5DB"/>
                </a:solidFill>
                <a:latin typeface="Söhne"/>
              </a:rPr>
              <a:t>Power</a:t>
            </a:r>
            <a:r>
              <a:rPr lang="es-CO" dirty="0">
                <a:solidFill>
                  <a:srgbClr val="D1D5DB"/>
                </a:solidFill>
                <a:latin typeface="Söhne"/>
              </a:rPr>
              <a:t> </a:t>
            </a:r>
            <a:r>
              <a:rPr lang="es-CO" dirty="0" err="1">
                <a:solidFill>
                  <a:srgbClr val="D1D5DB"/>
                </a:solidFill>
                <a:latin typeface="Söhne"/>
              </a:rPr>
              <a:t>Platform</a:t>
            </a:r>
            <a:r>
              <a:rPr lang="es-CO" dirty="0">
                <a:solidFill>
                  <a:srgbClr val="D1D5DB"/>
                </a:solidFill>
                <a:latin typeface="Söhne"/>
              </a:rPr>
              <a:t> Wave 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Integración con la librería </a:t>
            </a:r>
            <a:r>
              <a:rPr lang="es-CO" dirty="0">
                <a:solidFill>
                  <a:srgbClr val="D1D5DB"/>
                </a:solidFill>
                <a:latin typeface="Söhne"/>
              </a:rPr>
              <a:t>de modelos 3D </a:t>
            </a:r>
            <a:r>
              <a:rPr lang="es-CO" b="0" i="0" dirty="0">
                <a:solidFill>
                  <a:srgbClr val="D1D5DB"/>
                </a:solidFill>
                <a:effectLst/>
                <a:latin typeface="Söhne"/>
              </a:rPr>
              <a:t>de </a:t>
            </a:r>
            <a:r>
              <a:rPr lang="es-CO" b="0" i="0" dirty="0" err="1">
                <a:solidFill>
                  <a:srgbClr val="D1D5DB"/>
                </a:solidFill>
                <a:effectLst/>
                <a:latin typeface="Söhne"/>
              </a:rPr>
              <a:t>CGTrader</a:t>
            </a:r>
            <a:endParaRPr lang="es-CO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D1D5DB"/>
                </a:solidFill>
                <a:latin typeface="Söhne"/>
              </a:rPr>
              <a:t>Introducción del control de Marcación o Trazado sobre modelos </a:t>
            </a:r>
            <a:endParaRPr lang="es-CO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32249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13492B8-919E-49CA-B64F-AE45EBE49BFA}"/>
              </a:ext>
            </a:extLst>
          </p:cNvPr>
          <p:cNvGrpSpPr/>
          <p:nvPr/>
        </p:nvGrpSpPr>
        <p:grpSpPr>
          <a:xfrm>
            <a:off x="229910" y="-11327"/>
            <a:ext cx="11732179" cy="670601"/>
            <a:chOff x="263305" y="353857"/>
            <a:chExt cx="11683724" cy="670601"/>
          </a:xfrm>
        </p:grpSpPr>
        <p:pic>
          <p:nvPicPr>
            <p:cNvPr id="25" name="Grafik 15">
              <a:extLst>
                <a:ext uri="{FF2B5EF4-FFF2-40B4-BE49-F238E27FC236}">
                  <a16:creationId xmlns:a16="http://schemas.microsoft.com/office/drawing/2014/main" id="{5B95F168-88B6-42D1-B526-2F9A6B021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rgbClr val="0D0D0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263" b="14447"/>
            <a:stretch/>
          </p:blipFill>
          <p:spPr>
            <a:xfrm>
              <a:off x="263305" y="353857"/>
              <a:ext cx="401954" cy="486843"/>
            </a:xfrm>
            <a:prstGeom prst="rect">
              <a:avLst/>
            </a:prstGeom>
          </p:spPr>
        </p:pic>
        <p:sp>
          <p:nvSpPr>
            <p:cNvPr id="26" name="Title 57">
              <a:extLst>
                <a:ext uri="{FF2B5EF4-FFF2-40B4-BE49-F238E27FC236}">
                  <a16:creationId xmlns:a16="http://schemas.microsoft.com/office/drawing/2014/main" id="{C6329B63-D964-4D6E-871C-D15FD4372B82}"/>
                </a:ext>
              </a:extLst>
            </p:cNvPr>
            <p:cNvSpPr txBox="1">
              <a:spLocks/>
            </p:cNvSpPr>
            <p:nvPr/>
          </p:nvSpPr>
          <p:spPr>
            <a:xfrm>
              <a:off x="800493" y="466674"/>
              <a:ext cx="11146536" cy="557784"/>
            </a:xfrm>
            <a:prstGeom prst="rect">
              <a:avLst/>
            </a:prstGeom>
          </p:spPr>
          <p:txBody>
            <a:bodyPr vert="horz" wrap="square" lIns="0" tIns="45720" rIns="0" bIns="45720" rtlCol="0" anchor="t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3200" spc="-102" baseline="0">
                  <a:ln w="3175">
                    <a:noFill/>
                  </a:ln>
                  <a:solidFill>
                    <a:srgbClr val="0078D7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Hoja </a:t>
              </a:r>
              <a:r>
                <a:rPr kumimoji="0" lang="en-US" sz="2000" b="0" i="0" u="none" strike="noStrike" kern="1200" cap="none" spc="0" normalizeH="0" baseline="0" noProof="0" dirty="0" err="1">
                  <a:ln w="3175"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Ruta</a:t>
              </a:r>
              <a:r>
                <a:rPr kumimoji="0" lang="en-US" sz="20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 de los </a:t>
              </a:r>
              <a:r>
                <a:rPr kumimoji="0" lang="en-US" sz="2000" b="0" i="0" u="none" strike="noStrike" kern="1200" cap="none" spc="0" normalizeH="0" baseline="0" noProof="0" dirty="0" err="1">
                  <a:ln w="3175"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Componentes</a:t>
              </a:r>
              <a:r>
                <a:rPr kumimoji="0" lang="en-US" sz="20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 de Power Apps</a:t>
              </a:r>
            </a:p>
          </p:txBody>
        </p:sp>
      </p:grpSp>
      <p:grpSp>
        <p:nvGrpSpPr>
          <p:cNvPr id="30" name="1 Grupo">
            <a:extLst>
              <a:ext uri="{FF2B5EF4-FFF2-40B4-BE49-F238E27FC236}">
                <a16:creationId xmlns:a16="http://schemas.microsoft.com/office/drawing/2014/main" id="{2D95ADA3-9ACA-4529-96A7-5A8560CB2866}"/>
              </a:ext>
            </a:extLst>
          </p:cNvPr>
          <p:cNvGrpSpPr/>
          <p:nvPr/>
        </p:nvGrpSpPr>
        <p:grpSpPr>
          <a:xfrm>
            <a:off x="287052" y="4055377"/>
            <a:ext cx="11413343" cy="126777"/>
            <a:chOff x="467544" y="2597891"/>
            <a:chExt cx="8614686" cy="81001"/>
          </a:xfrm>
        </p:grpSpPr>
        <p:cxnSp>
          <p:nvCxnSpPr>
            <p:cNvPr id="33" name="18 Conector recto">
              <a:extLst>
                <a:ext uri="{FF2B5EF4-FFF2-40B4-BE49-F238E27FC236}">
                  <a16:creationId xmlns:a16="http://schemas.microsoft.com/office/drawing/2014/main" id="{28590783-C1BE-482D-8F6C-1B7913DAA949}"/>
                </a:ext>
              </a:extLst>
            </p:cNvPr>
            <p:cNvCxnSpPr>
              <a:cxnSpLocks/>
              <a:stCxn id="35" idx="6"/>
            </p:cNvCxnSpPr>
            <p:nvPr/>
          </p:nvCxnSpPr>
          <p:spPr>
            <a:xfrm flipV="1">
              <a:off x="548555" y="2636686"/>
              <a:ext cx="8492796" cy="1707"/>
            </a:xfrm>
            <a:prstGeom prst="line">
              <a:avLst/>
            </a:prstGeom>
            <a:noFill/>
            <a:ln w="28575" cap="flat" cmpd="sng" algn="ctr">
              <a:solidFill>
                <a:srgbClr val="FF99CC"/>
              </a:solidFill>
              <a:prstDash val="solid"/>
              <a:miter lim="800000"/>
            </a:ln>
            <a:effectLst/>
          </p:spPr>
        </p:cxnSp>
        <p:sp>
          <p:nvSpPr>
            <p:cNvPr id="34" name="23 Elipse">
              <a:extLst>
                <a:ext uri="{FF2B5EF4-FFF2-40B4-BE49-F238E27FC236}">
                  <a16:creationId xmlns:a16="http://schemas.microsoft.com/office/drawing/2014/main" id="{85902942-5322-4265-9D62-40672D3BBB00}"/>
                </a:ext>
              </a:extLst>
            </p:cNvPr>
            <p:cNvSpPr/>
            <p:nvPr/>
          </p:nvSpPr>
          <p:spPr>
            <a:xfrm>
              <a:off x="9001219" y="2597891"/>
              <a:ext cx="81011" cy="810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FF99CC"/>
              </a:solidFill>
              <a:prstDash val="solid"/>
              <a:miter lim="800000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24 Elipse">
              <a:extLst>
                <a:ext uri="{FF2B5EF4-FFF2-40B4-BE49-F238E27FC236}">
                  <a16:creationId xmlns:a16="http://schemas.microsoft.com/office/drawing/2014/main" id="{A7A5C0B5-CCE7-4921-8203-2B0708CEB3DF}"/>
                </a:ext>
              </a:extLst>
            </p:cNvPr>
            <p:cNvSpPr/>
            <p:nvPr/>
          </p:nvSpPr>
          <p:spPr>
            <a:xfrm>
              <a:off x="467544" y="2597892"/>
              <a:ext cx="81011" cy="810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FF99CC"/>
              </a:solidFill>
              <a:prstDash val="solid"/>
              <a:miter lim="800000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DE9CD01-6507-4525-9DA5-4A8BF4A2EFFA}"/>
              </a:ext>
            </a:extLst>
          </p:cNvPr>
          <p:cNvSpPr txBox="1"/>
          <p:nvPr/>
        </p:nvSpPr>
        <p:spPr>
          <a:xfrm>
            <a:off x="3027716" y="3570810"/>
            <a:ext cx="151881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Verano 2021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42A1B3-347D-4282-AA9D-324AA9A7AFD7}"/>
              </a:ext>
            </a:extLst>
          </p:cNvPr>
          <p:cNvSpPr txBox="1"/>
          <p:nvPr/>
        </p:nvSpPr>
        <p:spPr>
          <a:xfrm>
            <a:off x="287052" y="3575552"/>
            <a:ext cx="1844929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Primavera 2021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EBCF5F3-E200-47ED-98FE-8FCFA6438780}"/>
              </a:ext>
            </a:extLst>
          </p:cNvPr>
          <p:cNvSpPr txBox="1"/>
          <p:nvPr/>
        </p:nvSpPr>
        <p:spPr>
          <a:xfrm>
            <a:off x="6096000" y="3575552"/>
            <a:ext cx="1434112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Otoño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338187-FA92-43E5-A9ED-BC909ADDD8AE}"/>
              </a:ext>
            </a:extLst>
          </p:cNvPr>
          <p:cNvSpPr/>
          <p:nvPr/>
        </p:nvSpPr>
        <p:spPr>
          <a:xfrm>
            <a:off x="452918" y="4711732"/>
            <a:ext cx="2539419" cy="11587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Babylon</a:t>
            </a: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Native</a:t>
            </a: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 + </a:t>
            </a:r>
            <a:r>
              <a:rPr kumimoji="0" lang="es-CO" sz="11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React</a:t>
            </a: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Calibri" panose="020F0502020204030204"/>
              <a:cs typeface="Segoe UI"/>
            </a:endParaRP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Calibri" panose="020F0502020204030204"/>
              <a:cs typeface="Segoe UI"/>
            </a:endParaRP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Disponibilidad general de componentes de Realidad Mixta</a:t>
            </a: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Optimización de modelos en tiempo de ejecución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5A8209-063E-4112-AA6B-AD5F29A821B6}"/>
              </a:ext>
            </a:extLst>
          </p:cNvPr>
          <p:cNvSpPr/>
          <p:nvPr/>
        </p:nvSpPr>
        <p:spPr>
          <a:xfrm>
            <a:off x="6306280" y="4711732"/>
            <a:ext cx="2734803" cy="19205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Calibri" panose="020F0502020204030204"/>
                <a:cs typeface="Segoe UI"/>
              </a:rPr>
              <a:t>Conector para la librería de modelos 3D de </a:t>
            </a:r>
            <a:r>
              <a:rPr kumimoji="0" lang="es-CO" sz="11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Calibri" panose="020F0502020204030204"/>
                <a:cs typeface="Segoe UI"/>
              </a:rPr>
              <a:t>CGTrader</a:t>
            </a: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Calibri" panose="020F0502020204030204"/>
              <a:cs typeface="Segoe UI"/>
            </a:endParaRP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Calibri" panose="020F0502020204030204"/>
              <a:cs typeface="Segoe UI"/>
            </a:endParaRP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Medidas secuenciales</a:t>
            </a: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Calibri" panose="020F0502020204030204"/>
              <a:cs typeface="Segoe UI"/>
            </a:endParaRP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Calibri" panose="020F0502020204030204"/>
              <a:cs typeface="Segoe UI"/>
            </a:endParaRP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Calibri" panose="020F0502020204030204"/>
                <a:cs typeface="Segoe UI"/>
              </a:rPr>
              <a:t>Almacenamiento en caché local de contenido 3D</a:t>
            </a: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Calibri" panose="020F0502020204030204"/>
              <a:cs typeface="Segoe UI"/>
            </a:endParaRP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Calibri" panose="020F0502020204030204"/>
              <a:cs typeface="Segoe UI"/>
            </a:endParaRP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Calibri" panose="020F0502020204030204"/>
                <a:cs typeface="Segoe UI"/>
              </a:rPr>
              <a:t>Mejoras en la descarga de archivos</a:t>
            </a: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Calibri" panose="020F0502020204030204"/>
              <a:cs typeface="Segoe UI"/>
            </a:endParaRP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Calibri" panose="020F0502020204030204"/>
                <a:cs typeface="Segoe UI"/>
              </a:rPr>
              <a:t>Ver en 3D para aplicaciones con Interfaz de Cliente Unificada (UCI) </a:t>
            </a: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99E3AE6-3468-4E8E-BCEB-7A17298C30C3}"/>
              </a:ext>
            </a:extLst>
          </p:cNvPr>
          <p:cNvSpPr/>
          <p:nvPr/>
        </p:nvSpPr>
        <p:spPr>
          <a:xfrm>
            <a:off x="3261389" y="4712226"/>
            <a:ext cx="2894161" cy="20036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Fiabilidad / Rendimiento</a:t>
            </a:r>
          </a:p>
          <a:p>
            <a:pPr marL="457200" marR="0" lvl="1" indent="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Suavización del movimiento panorámico, soporte para </a:t>
            </a:r>
            <a:r>
              <a:rPr kumimoji="0" lang="es-ES" sz="900" b="0" i="0" u="none" strike="noStrike" kern="1200" cap="none" spc="0" normalizeH="0" baseline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gltfPack</a:t>
            </a:r>
            <a:r>
              <a:rPr kumimoji="0" lang="es-ES" sz="9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, uso reducido de RAM / batería</a:t>
            </a: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Facilidad de uso de posicionamiento</a:t>
            </a:r>
          </a:p>
          <a:p>
            <a:pPr marL="457200" marR="0" lvl="1" indent="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Eliminación de saltos en desplazamiento, área seleccionable mas grande, área de seguridad, mejor búsqueda de plano</a:t>
            </a:r>
          </a:p>
          <a:p>
            <a:pPr marL="228600" marR="0" lvl="0" indent="-22860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Mejoras visuales en la colocación</a:t>
            </a:r>
          </a:p>
          <a:p>
            <a:pPr marL="457200" marR="0" lvl="1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O" sz="900" dirty="0">
                <a:solidFill>
                  <a:prstClr val="white">
                    <a:lumMod val="65000"/>
                  </a:prstClr>
                </a:solidFill>
                <a:latin typeface="Segoe UI"/>
                <a:cs typeface="Segoe UI"/>
              </a:rPr>
              <a:t>Sombras</a:t>
            </a:r>
            <a:r>
              <a:rPr kumimoji="0" lang="es-CO" sz="900" b="0" i="0" u="none" strike="noStrike" kern="1200" cap="none" spc="0" normalizeH="0" baseline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, indicadores de traslación y rotación</a:t>
            </a:r>
          </a:p>
          <a:p>
            <a:pPr marL="228600" marR="0" lvl="0" indent="-22860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Soporte de archivos OBJ y STL</a:t>
            </a:r>
          </a:p>
        </p:txBody>
      </p:sp>
      <p:grpSp>
        <p:nvGrpSpPr>
          <p:cNvPr id="37" name="1 Grupo">
            <a:extLst>
              <a:ext uri="{FF2B5EF4-FFF2-40B4-BE49-F238E27FC236}">
                <a16:creationId xmlns:a16="http://schemas.microsoft.com/office/drawing/2014/main" id="{834B085C-9F75-4F6E-A77F-E124EE79A15B}"/>
              </a:ext>
            </a:extLst>
          </p:cNvPr>
          <p:cNvGrpSpPr/>
          <p:nvPr/>
        </p:nvGrpSpPr>
        <p:grpSpPr>
          <a:xfrm>
            <a:off x="287052" y="912201"/>
            <a:ext cx="11442665" cy="126779"/>
            <a:chOff x="467544" y="2597891"/>
            <a:chExt cx="8614686" cy="81001"/>
          </a:xfrm>
        </p:grpSpPr>
        <p:cxnSp>
          <p:nvCxnSpPr>
            <p:cNvPr id="38" name="18 Conector recto">
              <a:extLst>
                <a:ext uri="{FF2B5EF4-FFF2-40B4-BE49-F238E27FC236}">
                  <a16:creationId xmlns:a16="http://schemas.microsoft.com/office/drawing/2014/main" id="{A1ED944E-38CD-48BD-964E-CD3C1A9410A2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 flipV="1">
              <a:off x="548555" y="2636686"/>
              <a:ext cx="8492796" cy="1707"/>
            </a:xfrm>
            <a:prstGeom prst="line">
              <a:avLst/>
            </a:prstGeom>
            <a:noFill/>
            <a:ln w="28575" cap="flat" cmpd="sng" algn="ctr">
              <a:solidFill>
                <a:srgbClr val="FF99CC"/>
              </a:solidFill>
              <a:prstDash val="solid"/>
              <a:miter lim="800000"/>
            </a:ln>
            <a:effectLst/>
          </p:spPr>
        </p:cxnSp>
        <p:sp>
          <p:nvSpPr>
            <p:cNvPr id="39" name="23 Elipse">
              <a:extLst>
                <a:ext uri="{FF2B5EF4-FFF2-40B4-BE49-F238E27FC236}">
                  <a16:creationId xmlns:a16="http://schemas.microsoft.com/office/drawing/2014/main" id="{30B01C43-2372-4C6E-BD4A-AE0EFAA11880}"/>
                </a:ext>
              </a:extLst>
            </p:cNvPr>
            <p:cNvSpPr/>
            <p:nvPr/>
          </p:nvSpPr>
          <p:spPr>
            <a:xfrm>
              <a:off x="9001219" y="2597891"/>
              <a:ext cx="81011" cy="810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FF99CC"/>
              </a:solidFill>
              <a:prstDash val="solid"/>
              <a:miter lim="800000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0" name="24 Elipse">
              <a:extLst>
                <a:ext uri="{FF2B5EF4-FFF2-40B4-BE49-F238E27FC236}">
                  <a16:creationId xmlns:a16="http://schemas.microsoft.com/office/drawing/2014/main" id="{3A118CE8-AE74-4F5D-9371-DBC321BF1B89}"/>
                </a:ext>
              </a:extLst>
            </p:cNvPr>
            <p:cNvSpPr/>
            <p:nvPr/>
          </p:nvSpPr>
          <p:spPr>
            <a:xfrm>
              <a:off x="467544" y="2597892"/>
              <a:ext cx="81011" cy="810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FF99CC"/>
              </a:solidFill>
              <a:prstDash val="solid"/>
              <a:miter lim="800000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F511C35-4E6F-4BD1-B3F3-2A3BF3032F0C}"/>
              </a:ext>
            </a:extLst>
          </p:cNvPr>
          <p:cNvSpPr txBox="1"/>
          <p:nvPr/>
        </p:nvSpPr>
        <p:spPr>
          <a:xfrm>
            <a:off x="2939178" y="476832"/>
            <a:ext cx="151881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Verano 2020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C0499B-91B2-4E32-9BE8-576D0757038E}"/>
              </a:ext>
            </a:extLst>
          </p:cNvPr>
          <p:cNvSpPr txBox="1"/>
          <p:nvPr/>
        </p:nvSpPr>
        <p:spPr>
          <a:xfrm>
            <a:off x="287052" y="470245"/>
            <a:ext cx="1844929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Primavera 2020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cxnSp>
        <p:nvCxnSpPr>
          <p:cNvPr id="47" name="42 Conector recto">
            <a:extLst>
              <a:ext uri="{FF2B5EF4-FFF2-40B4-BE49-F238E27FC236}">
                <a16:creationId xmlns:a16="http://schemas.microsoft.com/office/drawing/2014/main" id="{63BC5CAE-FA5C-4532-988E-76ACE695339A}"/>
              </a:ext>
            </a:extLst>
          </p:cNvPr>
          <p:cNvCxnSpPr>
            <a:cxnSpLocks/>
            <a:stCxn id="83" idx="4"/>
            <a:endCxn id="82" idx="0"/>
          </p:cNvCxnSpPr>
          <p:nvPr/>
        </p:nvCxnSpPr>
        <p:spPr>
          <a:xfrm flipV="1">
            <a:off x="628501" y="897063"/>
            <a:ext cx="2028" cy="540539"/>
          </a:xfrm>
          <a:prstGeom prst="line">
            <a:avLst/>
          </a:prstGeom>
          <a:noFill/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1C8BD59-7185-4543-9C0C-B84372ED016E}"/>
              </a:ext>
            </a:extLst>
          </p:cNvPr>
          <p:cNvSpPr txBox="1"/>
          <p:nvPr/>
        </p:nvSpPr>
        <p:spPr>
          <a:xfrm>
            <a:off x="6004944" y="482698"/>
            <a:ext cx="143411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Otoño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ED898EE-B04D-4F6D-A4AC-AF4A36847052}"/>
              </a:ext>
            </a:extLst>
          </p:cNvPr>
          <p:cNvSpPr txBox="1"/>
          <p:nvPr/>
        </p:nvSpPr>
        <p:spPr>
          <a:xfrm>
            <a:off x="8891598" y="487927"/>
            <a:ext cx="164615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Invierno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2020</a:t>
            </a:r>
          </a:p>
        </p:txBody>
      </p:sp>
      <p:sp>
        <p:nvSpPr>
          <p:cNvPr id="82" name="26 Elipse">
            <a:extLst>
              <a:ext uri="{FF2B5EF4-FFF2-40B4-BE49-F238E27FC236}">
                <a16:creationId xmlns:a16="http://schemas.microsoft.com/office/drawing/2014/main" id="{34F6FD4C-0103-4F54-9FC2-B4C99C04E086}"/>
              </a:ext>
            </a:extLst>
          </p:cNvPr>
          <p:cNvSpPr/>
          <p:nvPr/>
        </p:nvSpPr>
        <p:spPr>
          <a:xfrm>
            <a:off x="559565" y="897063"/>
            <a:ext cx="141927" cy="141915"/>
          </a:xfrm>
          <a:prstGeom prst="ellipse">
            <a:avLst/>
          </a:prstGeom>
          <a:solidFill>
            <a:schemeClr val="accent4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83" name="48 Elipse">
            <a:extLst>
              <a:ext uri="{FF2B5EF4-FFF2-40B4-BE49-F238E27FC236}">
                <a16:creationId xmlns:a16="http://schemas.microsoft.com/office/drawing/2014/main" id="{5732DA54-7128-45B1-A753-272584904345}"/>
              </a:ext>
            </a:extLst>
          </p:cNvPr>
          <p:cNvSpPr/>
          <p:nvPr/>
        </p:nvSpPr>
        <p:spPr>
          <a:xfrm>
            <a:off x="585923" y="1352453"/>
            <a:ext cx="85156" cy="85149"/>
          </a:xfrm>
          <a:prstGeom prst="ellipse">
            <a:avLst/>
          </a:prstGeom>
          <a:solidFill>
            <a:schemeClr val="accent4"/>
          </a:solidFill>
          <a:ln w="5715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86" name="42 Conector recto">
            <a:extLst>
              <a:ext uri="{FF2B5EF4-FFF2-40B4-BE49-F238E27FC236}">
                <a16:creationId xmlns:a16="http://schemas.microsoft.com/office/drawing/2014/main" id="{89489234-40FA-4AD4-A626-1DA2DFB5EE52}"/>
              </a:ext>
            </a:extLst>
          </p:cNvPr>
          <p:cNvCxnSpPr>
            <a:cxnSpLocks/>
            <a:stCxn id="88" idx="4"/>
            <a:endCxn id="87" idx="0"/>
          </p:cNvCxnSpPr>
          <p:nvPr/>
        </p:nvCxnSpPr>
        <p:spPr>
          <a:xfrm flipV="1">
            <a:off x="3280777" y="897063"/>
            <a:ext cx="2028" cy="540539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87" name="26 Elipse">
            <a:extLst>
              <a:ext uri="{FF2B5EF4-FFF2-40B4-BE49-F238E27FC236}">
                <a16:creationId xmlns:a16="http://schemas.microsoft.com/office/drawing/2014/main" id="{BFAF577A-0238-4DA7-A801-E41396EF2AD6}"/>
              </a:ext>
            </a:extLst>
          </p:cNvPr>
          <p:cNvSpPr/>
          <p:nvPr/>
        </p:nvSpPr>
        <p:spPr>
          <a:xfrm>
            <a:off x="3211841" y="897063"/>
            <a:ext cx="141927" cy="141915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88" name="48 Elipse">
            <a:extLst>
              <a:ext uri="{FF2B5EF4-FFF2-40B4-BE49-F238E27FC236}">
                <a16:creationId xmlns:a16="http://schemas.microsoft.com/office/drawing/2014/main" id="{B9AD88A8-E22B-4E8B-A1A1-1469C275E0CF}"/>
              </a:ext>
            </a:extLst>
          </p:cNvPr>
          <p:cNvSpPr/>
          <p:nvPr/>
        </p:nvSpPr>
        <p:spPr>
          <a:xfrm>
            <a:off x="3238199" y="1352453"/>
            <a:ext cx="85156" cy="85149"/>
          </a:xfrm>
          <a:prstGeom prst="ellipse">
            <a:avLst/>
          </a:prstGeom>
          <a:solidFill>
            <a:schemeClr val="accent2"/>
          </a:solidFill>
          <a:ln w="571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89" name="42 Conector recto">
            <a:extLst>
              <a:ext uri="{FF2B5EF4-FFF2-40B4-BE49-F238E27FC236}">
                <a16:creationId xmlns:a16="http://schemas.microsoft.com/office/drawing/2014/main" id="{09A87835-92D8-4D79-9D7E-3A083E5FCEA0}"/>
              </a:ext>
            </a:extLst>
          </p:cNvPr>
          <p:cNvCxnSpPr>
            <a:cxnSpLocks/>
            <a:stCxn id="91" idx="4"/>
            <a:endCxn id="90" idx="0"/>
          </p:cNvCxnSpPr>
          <p:nvPr/>
        </p:nvCxnSpPr>
        <p:spPr>
          <a:xfrm flipH="1" flipV="1">
            <a:off x="6356046" y="912201"/>
            <a:ext cx="3910" cy="540539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90" name="26 Elipse">
            <a:extLst>
              <a:ext uri="{FF2B5EF4-FFF2-40B4-BE49-F238E27FC236}">
                <a16:creationId xmlns:a16="http://schemas.microsoft.com/office/drawing/2014/main" id="{D44D664F-BCE2-4B43-8AD2-A558C668BA2B}"/>
              </a:ext>
            </a:extLst>
          </p:cNvPr>
          <p:cNvSpPr/>
          <p:nvPr/>
        </p:nvSpPr>
        <p:spPr>
          <a:xfrm>
            <a:off x="6285082" y="912201"/>
            <a:ext cx="141927" cy="141915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91" name="48 Elipse">
            <a:extLst>
              <a:ext uri="{FF2B5EF4-FFF2-40B4-BE49-F238E27FC236}">
                <a16:creationId xmlns:a16="http://schemas.microsoft.com/office/drawing/2014/main" id="{68E93E86-A5AA-4F1C-8183-1F54EB7960B5}"/>
              </a:ext>
            </a:extLst>
          </p:cNvPr>
          <p:cNvSpPr/>
          <p:nvPr/>
        </p:nvSpPr>
        <p:spPr>
          <a:xfrm>
            <a:off x="6317378" y="1367591"/>
            <a:ext cx="85156" cy="85149"/>
          </a:xfrm>
          <a:prstGeom prst="ellipse">
            <a:avLst/>
          </a:prstGeom>
          <a:solidFill>
            <a:srgbClr val="00B050"/>
          </a:solidFill>
          <a:ln w="5715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BE1765-694B-42C0-ADE8-A5BC707ADDFC}"/>
              </a:ext>
            </a:extLst>
          </p:cNvPr>
          <p:cNvGrpSpPr/>
          <p:nvPr/>
        </p:nvGrpSpPr>
        <p:grpSpPr>
          <a:xfrm>
            <a:off x="9043139" y="901778"/>
            <a:ext cx="141927" cy="540539"/>
            <a:chOff x="9647546" y="883694"/>
            <a:chExt cx="141927" cy="540539"/>
          </a:xfrm>
          <a:solidFill>
            <a:schemeClr val="bg1">
              <a:lumMod val="85000"/>
            </a:schemeClr>
          </a:solidFill>
        </p:grpSpPr>
        <p:cxnSp>
          <p:nvCxnSpPr>
            <p:cNvPr id="92" name="42 Conector recto">
              <a:extLst>
                <a:ext uri="{FF2B5EF4-FFF2-40B4-BE49-F238E27FC236}">
                  <a16:creationId xmlns:a16="http://schemas.microsoft.com/office/drawing/2014/main" id="{CF997052-C3CA-46FF-9AF1-008C08823D39}"/>
                </a:ext>
              </a:extLst>
            </p:cNvPr>
            <p:cNvCxnSpPr>
              <a:cxnSpLocks/>
              <a:stCxn id="94" idx="4"/>
              <a:endCxn id="93" idx="0"/>
            </p:cNvCxnSpPr>
            <p:nvPr/>
          </p:nvCxnSpPr>
          <p:spPr>
            <a:xfrm flipV="1">
              <a:off x="9716482" y="883694"/>
              <a:ext cx="2028" cy="540539"/>
            </a:xfrm>
            <a:prstGeom prst="line">
              <a:avLst/>
            </a:prstGeom>
            <a:grpFill/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93" name="26 Elipse">
              <a:extLst>
                <a:ext uri="{FF2B5EF4-FFF2-40B4-BE49-F238E27FC236}">
                  <a16:creationId xmlns:a16="http://schemas.microsoft.com/office/drawing/2014/main" id="{816EBB37-D482-4A09-AC90-207E3A524EA1}"/>
                </a:ext>
              </a:extLst>
            </p:cNvPr>
            <p:cNvSpPr/>
            <p:nvPr/>
          </p:nvSpPr>
          <p:spPr>
            <a:xfrm>
              <a:off x="9647546" y="883694"/>
              <a:ext cx="141927" cy="141915"/>
            </a:xfrm>
            <a:prstGeom prst="ellipse">
              <a:avLst/>
            </a:prstGeom>
            <a:grpFill/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4" name="48 Elipse">
              <a:extLst>
                <a:ext uri="{FF2B5EF4-FFF2-40B4-BE49-F238E27FC236}">
                  <a16:creationId xmlns:a16="http://schemas.microsoft.com/office/drawing/2014/main" id="{091719AF-847C-4046-8F0E-473DAAA76F68}"/>
                </a:ext>
              </a:extLst>
            </p:cNvPr>
            <p:cNvSpPr/>
            <p:nvPr/>
          </p:nvSpPr>
          <p:spPr>
            <a:xfrm>
              <a:off x="9673904" y="1339084"/>
              <a:ext cx="85156" cy="85149"/>
            </a:xfrm>
            <a:prstGeom prst="ellipse">
              <a:avLst/>
            </a:prstGeom>
            <a:grpFill/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95857307-0C82-4DA0-AD8F-F39097B1A6C5}"/>
              </a:ext>
            </a:extLst>
          </p:cNvPr>
          <p:cNvSpPr/>
          <p:nvPr/>
        </p:nvSpPr>
        <p:spPr>
          <a:xfrm>
            <a:off x="522966" y="1612262"/>
            <a:ext cx="2001118" cy="10064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Vista previa privada de componentes PCF</a:t>
            </a: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4EB43AA-C8CC-4461-85D3-0599981A0BB8}"/>
              </a:ext>
            </a:extLst>
          </p:cNvPr>
          <p:cNvSpPr/>
          <p:nvPr/>
        </p:nvSpPr>
        <p:spPr>
          <a:xfrm>
            <a:off x="3178658" y="1612259"/>
            <a:ext cx="2001118" cy="176817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Vista previa publica de componentes de Realidad Mixta</a:t>
            </a: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Mejora en el reconocimiento de gestos</a:t>
            </a: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Suporte a descarga de fotos a través de conectores</a:t>
            </a:r>
          </a:p>
        </p:txBody>
      </p:sp>
      <p:cxnSp>
        <p:nvCxnSpPr>
          <p:cNvPr id="97" name="42 Conector recto">
            <a:extLst>
              <a:ext uri="{FF2B5EF4-FFF2-40B4-BE49-F238E27FC236}">
                <a16:creationId xmlns:a16="http://schemas.microsoft.com/office/drawing/2014/main" id="{FD795672-B05F-42EA-A165-3359CC26E4D5}"/>
              </a:ext>
            </a:extLst>
          </p:cNvPr>
          <p:cNvCxnSpPr>
            <a:cxnSpLocks/>
            <a:stCxn id="99" idx="4"/>
            <a:endCxn id="98" idx="0"/>
          </p:cNvCxnSpPr>
          <p:nvPr/>
        </p:nvCxnSpPr>
        <p:spPr>
          <a:xfrm flipV="1">
            <a:off x="560540" y="4037035"/>
            <a:ext cx="2028" cy="540539"/>
          </a:xfrm>
          <a:prstGeom prst="line">
            <a:avLst/>
          </a:prstGeom>
          <a:noFill/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</p:cxnSp>
      <p:sp>
        <p:nvSpPr>
          <p:cNvPr id="98" name="26 Elipse">
            <a:extLst>
              <a:ext uri="{FF2B5EF4-FFF2-40B4-BE49-F238E27FC236}">
                <a16:creationId xmlns:a16="http://schemas.microsoft.com/office/drawing/2014/main" id="{B8919BF2-4A17-444D-8F81-4FFAE465955D}"/>
              </a:ext>
            </a:extLst>
          </p:cNvPr>
          <p:cNvSpPr/>
          <p:nvPr/>
        </p:nvSpPr>
        <p:spPr>
          <a:xfrm>
            <a:off x="491604" y="4037035"/>
            <a:ext cx="141927" cy="141915"/>
          </a:xfrm>
          <a:prstGeom prst="ellipse">
            <a:avLst/>
          </a:prstGeom>
          <a:solidFill>
            <a:schemeClr val="accent4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99" name="48 Elipse">
            <a:extLst>
              <a:ext uri="{FF2B5EF4-FFF2-40B4-BE49-F238E27FC236}">
                <a16:creationId xmlns:a16="http://schemas.microsoft.com/office/drawing/2014/main" id="{6A104288-348A-4521-9DBB-4DCF69E508ED}"/>
              </a:ext>
            </a:extLst>
          </p:cNvPr>
          <p:cNvSpPr/>
          <p:nvPr/>
        </p:nvSpPr>
        <p:spPr>
          <a:xfrm>
            <a:off x="517962" y="4492425"/>
            <a:ext cx="85156" cy="85149"/>
          </a:xfrm>
          <a:prstGeom prst="ellipse">
            <a:avLst/>
          </a:prstGeom>
          <a:solidFill>
            <a:schemeClr val="accent4"/>
          </a:solidFill>
          <a:ln w="5715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100" name="42 Conector recto">
            <a:extLst>
              <a:ext uri="{FF2B5EF4-FFF2-40B4-BE49-F238E27FC236}">
                <a16:creationId xmlns:a16="http://schemas.microsoft.com/office/drawing/2014/main" id="{E667426F-C381-46AE-AF7F-FA5AD77BEFDD}"/>
              </a:ext>
            </a:extLst>
          </p:cNvPr>
          <p:cNvCxnSpPr>
            <a:cxnSpLocks/>
            <a:stCxn id="102" idx="4"/>
            <a:endCxn id="101" idx="0"/>
          </p:cNvCxnSpPr>
          <p:nvPr/>
        </p:nvCxnSpPr>
        <p:spPr>
          <a:xfrm flipV="1">
            <a:off x="3344976" y="4032819"/>
            <a:ext cx="2028" cy="540539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01" name="26 Elipse">
            <a:extLst>
              <a:ext uri="{FF2B5EF4-FFF2-40B4-BE49-F238E27FC236}">
                <a16:creationId xmlns:a16="http://schemas.microsoft.com/office/drawing/2014/main" id="{EA2F4648-3CDA-4469-A186-75884B60C445}"/>
              </a:ext>
            </a:extLst>
          </p:cNvPr>
          <p:cNvSpPr/>
          <p:nvPr/>
        </p:nvSpPr>
        <p:spPr>
          <a:xfrm>
            <a:off x="3276040" y="4032819"/>
            <a:ext cx="141927" cy="141915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102" name="48 Elipse">
            <a:extLst>
              <a:ext uri="{FF2B5EF4-FFF2-40B4-BE49-F238E27FC236}">
                <a16:creationId xmlns:a16="http://schemas.microsoft.com/office/drawing/2014/main" id="{EDDFD09E-90D3-427E-ABBE-83FEA013D264}"/>
              </a:ext>
            </a:extLst>
          </p:cNvPr>
          <p:cNvSpPr/>
          <p:nvPr/>
        </p:nvSpPr>
        <p:spPr>
          <a:xfrm>
            <a:off x="3302398" y="4488209"/>
            <a:ext cx="85156" cy="85149"/>
          </a:xfrm>
          <a:prstGeom prst="ellipse">
            <a:avLst/>
          </a:prstGeom>
          <a:solidFill>
            <a:schemeClr val="accent2"/>
          </a:solidFill>
          <a:ln w="571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103" name="42 Conector recto">
            <a:extLst>
              <a:ext uri="{FF2B5EF4-FFF2-40B4-BE49-F238E27FC236}">
                <a16:creationId xmlns:a16="http://schemas.microsoft.com/office/drawing/2014/main" id="{5C03D5AE-CF28-405B-B8D5-C455548CD452}"/>
              </a:ext>
            </a:extLst>
          </p:cNvPr>
          <p:cNvCxnSpPr>
            <a:cxnSpLocks/>
            <a:stCxn id="105" idx="4"/>
            <a:endCxn id="104" idx="0"/>
          </p:cNvCxnSpPr>
          <p:nvPr/>
        </p:nvCxnSpPr>
        <p:spPr>
          <a:xfrm flipH="1" flipV="1">
            <a:off x="6427010" y="4041262"/>
            <a:ext cx="3910" cy="540539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104" name="26 Elipse">
            <a:extLst>
              <a:ext uri="{FF2B5EF4-FFF2-40B4-BE49-F238E27FC236}">
                <a16:creationId xmlns:a16="http://schemas.microsoft.com/office/drawing/2014/main" id="{E8D19627-ADEB-49B8-ADA8-8CAD891D7867}"/>
              </a:ext>
            </a:extLst>
          </p:cNvPr>
          <p:cNvSpPr/>
          <p:nvPr/>
        </p:nvSpPr>
        <p:spPr>
          <a:xfrm>
            <a:off x="6356046" y="4041262"/>
            <a:ext cx="141927" cy="141915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105" name="48 Elipse">
            <a:extLst>
              <a:ext uri="{FF2B5EF4-FFF2-40B4-BE49-F238E27FC236}">
                <a16:creationId xmlns:a16="http://schemas.microsoft.com/office/drawing/2014/main" id="{F079B8F0-3761-4C5D-99BB-2EC033BA6225}"/>
              </a:ext>
            </a:extLst>
          </p:cNvPr>
          <p:cNvSpPr/>
          <p:nvPr/>
        </p:nvSpPr>
        <p:spPr>
          <a:xfrm>
            <a:off x="6388342" y="4496652"/>
            <a:ext cx="85156" cy="85149"/>
          </a:xfrm>
          <a:prstGeom prst="ellipse">
            <a:avLst/>
          </a:prstGeom>
          <a:solidFill>
            <a:srgbClr val="00B050"/>
          </a:solidFill>
          <a:ln w="5715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A7CE460-306D-4174-B563-FD695529ED61}"/>
              </a:ext>
            </a:extLst>
          </p:cNvPr>
          <p:cNvSpPr/>
          <p:nvPr/>
        </p:nvSpPr>
        <p:spPr>
          <a:xfrm>
            <a:off x="8959175" y="1612259"/>
            <a:ext cx="2482700" cy="20728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Alfileres en modelos 3D</a:t>
            </a: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Adición de profundidad para modelos 3D</a:t>
            </a: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Medidas de área y volumen, outputs de cuadro delimitador</a:t>
            </a: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Plano de iluminación</a:t>
            </a: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Soporte a iconos de accesibilidad, lector de pantallas, etc.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8433B1E-1916-4542-81B0-34D709820D28}"/>
              </a:ext>
            </a:extLst>
          </p:cNvPr>
          <p:cNvSpPr/>
          <p:nvPr/>
        </p:nvSpPr>
        <p:spPr>
          <a:xfrm>
            <a:off x="6243526" y="1608946"/>
            <a:ext cx="2001118" cy="176817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Soporte para archivos grandes de </a:t>
            </a:r>
            <a:r>
              <a:rPr kumimoji="0" lang="es-CO" sz="11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Dataverse</a:t>
            </a: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Intro</a:t>
            </a: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botón de </a:t>
            </a:r>
            <a:r>
              <a:rPr kumimoji="0" lang="es-CO" sz="11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Reset</a:t>
            </a: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para cámara</a:t>
            </a: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Indicadores de modelo fuera de vista</a:t>
            </a:r>
          </a:p>
          <a:p>
            <a:pPr marL="228600" marR="0" lvl="0" indent="-22860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Soporte para toma de medidas verticales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88BFDB-1424-9F26-342A-D9F170B72F9F}"/>
              </a:ext>
            </a:extLst>
          </p:cNvPr>
          <p:cNvSpPr txBox="1"/>
          <p:nvPr/>
        </p:nvSpPr>
        <p:spPr>
          <a:xfrm>
            <a:off x="8848008" y="6581001"/>
            <a:ext cx="3343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* </a:t>
            </a:r>
            <a:r>
              <a:rPr lang="en-US" sz="1200" dirty="0" err="1">
                <a:solidFill>
                  <a:schemeClr val="bg1"/>
                </a:solidFill>
              </a:rPr>
              <a:t>Conforme</a:t>
            </a:r>
            <a:r>
              <a:rPr lang="en-US" sz="1200" dirty="0">
                <a:solidFill>
                  <a:schemeClr val="bg1"/>
                </a:solidFill>
              </a:rPr>
              <a:t> a las </a:t>
            </a:r>
            <a:r>
              <a:rPr lang="en-US" sz="1200" dirty="0" err="1">
                <a:solidFill>
                  <a:schemeClr val="bg1"/>
                </a:solidFill>
              </a:rPr>
              <a:t>estaciones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hemisferio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norte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8DDD4-BC48-EB57-37C4-BFAAE24C8616}"/>
              </a:ext>
            </a:extLst>
          </p:cNvPr>
          <p:cNvSpPr txBox="1"/>
          <p:nvPr/>
        </p:nvSpPr>
        <p:spPr>
          <a:xfrm>
            <a:off x="8889542" y="3615687"/>
            <a:ext cx="164615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Invierno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F0A702-9761-218D-A3D3-2018430C6972}"/>
              </a:ext>
            </a:extLst>
          </p:cNvPr>
          <p:cNvGrpSpPr/>
          <p:nvPr/>
        </p:nvGrpSpPr>
        <p:grpSpPr>
          <a:xfrm>
            <a:off x="9041083" y="4029538"/>
            <a:ext cx="141927" cy="540539"/>
            <a:chOff x="9647546" y="883694"/>
            <a:chExt cx="141927" cy="540539"/>
          </a:xfrm>
          <a:solidFill>
            <a:schemeClr val="bg1">
              <a:lumMod val="85000"/>
            </a:schemeClr>
          </a:solidFill>
        </p:grpSpPr>
        <p:cxnSp>
          <p:nvCxnSpPr>
            <p:cNvPr id="8" name="42 Conector recto">
              <a:extLst>
                <a:ext uri="{FF2B5EF4-FFF2-40B4-BE49-F238E27FC236}">
                  <a16:creationId xmlns:a16="http://schemas.microsoft.com/office/drawing/2014/main" id="{6A28D805-6D9D-1934-619B-5CAE897729BF}"/>
                </a:ext>
              </a:extLst>
            </p:cNvPr>
            <p:cNvCxnSpPr>
              <a:cxnSpLocks/>
              <a:stCxn id="10" idx="4"/>
              <a:endCxn id="9" idx="0"/>
            </p:cNvCxnSpPr>
            <p:nvPr/>
          </p:nvCxnSpPr>
          <p:spPr>
            <a:xfrm flipV="1">
              <a:off x="9716482" y="883694"/>
              <a:ext cx="2028" cy="540539"/>
            </a:xfrm>
            <a:prstGeom prst="line">
              <a:avLst/>
            </a:prstGeom>
            <a:grpFill/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9" name="26 Elipse">
              <a:extLst>
                <a:ext uri="{FF2B5EF4-FFF2-40B4-BE49-F238E27FC236}">
                  <a16:creationId xmlns:a16="http://schemas.microsoft.com/office/drawing/2014/main" id="{16D514BE-1306-E6FA-692B-94613A328C3C}"/>
                </a:ext>
              </a:extLst>
            </p:cNvPr>
            <p:cNvSpPr/>
            <p:nvPr/>
          </p:nvSpPr>
          <p:spPr>
            <a:xfrm>
              <a:off x="9647546" y="883694"/>
              <a:ext cx="141927" cy="141915"/>
            </a:xfrm>
            <a:prstGeom prst="ellipse">
              <a:avLst/>
            </a:prstGeom>
            <a:grpFill/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48 Elipse">
              <a:extLst>
                <a:ext uri="{FF2B5EF4-FFF2-40B4-BE49-F238E27FC236}">
                  <a16:creationId xmlns:a16="http://schemas.microsoft.com/office/drawing/2014/main" id="{8CFB7C26-2D80-B91C-420D-06A91778166F}"/>
                </a:ext>
              </a:extLst>
            </p:cNvPr>
            <p:cNvSpPr/>
            <p:nvPr/>
          </p:nvSpPr>
          <p:spPr>
            <a:xfrm>
              <a:off x="9673904" y="1339084"/>
              <a:ext cx="85156" cy="85149"/>
            </a:xfrm>
            <a:prstGeom prst="ellipse">
              <a:avLst/>
            </a:prstGeom>
            <a:grpFill/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1877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13492B8-919E-49CA-B64F-AE45EBE49BFA}"/>
              </a:ext>
            </a:extLst>
          </p:cNvPr>
          <p:cNvGrpSpPr/>
          <p:nvPr/>
        </p:nvGrpSpPr>
        <p:grpSpPr>
          <a:xfrm>
            <a:off x="229910" y="-11327"/>
            <a:ext cx="11732179" cy="670601"/>
            <a:chOff x="263305" y="353857"/>
            <a:chExt cx="11683724" cy="670601"/>
          </a:xfrm>
        </p:grpSpPr>
        <p:pic>
          <p:nvPicPr>
            <p:cNvPr id="25" name="Grafik 15">
              <a:extLst>
                <a:ext uri="{FF2B5EF4-FFF2-40B4-BE49-F238E27FC236}">
                  <a16:creationId xmlns:a16="http://schemas.microsoft.com/office/drawing/2014/main" id="{5B95F168-88B6-42D1-B526-2F9A6B021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rgbClr val="0D0D0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263" b="14447"/>
            <a:stretch/>
          </p:blipFill>
          <p:spPr>
            <a:xfrm>
              <a:off x="263305" y="353857"/>
              <a:ext cx="401954" cy="486843"/>
            </a:xfrm>
            <a:prstGeom prst="rect">
              <a:avLst/>
            </a:prstGeom>
          </p:spPr>
        </p:pic>
        <p:sp>
          <p:nvSpPr>
            <p:cNvPr id="26" name="Title 57">
              <a:extLst>
                <a:ext uri="{FF2B5EF4-FFF2-40B4-BE49-F238E27FC236}">
                  <a16:creationId xmlns:a16="http://schemas.microsoft.com/office/drawing/2014/main" id="{C6329B63-D964-4D6E-871C-D15FD4372B82}"/>
                </a:ext>
              </a:extLst>
            </p:cNvPr>
            <p:cNvSpPr txBox="1">
              <a:spLocks/>
            </p:cNvSpPr>
            <p:nvPr/>
          </p:nvSpPr>
          <p:spPr>
            <a:xfrm>
              <a:off x="800493" y="466674"/>
              <a:ext cx="11146536" cy="557784"/>
            </a:xfrm>
            <a:prstGeom prst="rect">
              <a:avLst/>
            </a:prstGeom>
          </p:spPr>
          <p:txBody>
            <a:bodyPr vert="horz" wrap="square" lIns="0" tIns="45720" rIns="0" bIns="45720" rtlCol="0" anchor="t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3200" spc="-102" baseline="0">
                  <a:ln w="3175">
                    <a:noFill/>
                  </a:ln>
                  <a:solidFill>
                    <a:srgbClr val="0078D7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Hoja </a:t>
              </a:r>
              <a:r>
                <a:rPr kumimoji="0" lang="en-US" sz="2000" b="0" i="0" u="none" strike="noStrike" kern="1200" cap="none" spc="0" normalizeH="0" baseline="0" noProof="0" dirty="0" err="1">
                  <a:ln w="3175"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Ruta</a:t>
              </a:r>
              <a:r>
                <a:rPr kumimoji="0" lang="en-US" sz="20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 de los </a:t>
              </a:r>
              <a:r>
                <a:rPr kumimoji="0" lang="en-US" sz="2000" b="0" i="0" u="none" strike="noStrike" kern="1200" cap="none" spc="0" normalizeH="0" baseline="0" noProof="0" dirty="0" err="1">
                  <a:ln w="3175"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Componentes</a:t>
              </a:r>
              <a:r>
                <a:rPr kumimoji="0" lang="en-US" sz="20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 de Power Apps</a:t>
              </a:r>
            </a:p>
          </p:txBody>
        </p:sp>
      </p:grpSp>
      <p:grpSp>
        <p:nvGrpSpPr>
          <p:cNvPr id="30" name="1 Grupo">
            <a:extLst>
              <a:ext uri="{FF2B5EF4-FFF2-40B4-BE49-F238E27FC236}">
                <a16:creationId xmlns:a16="http://schemas.microsoft.com/office/drawing/2014/main" id="{2D95ADA3-9ACA-4529-96A7-5A8560CB2866}"/>
              </a:ext>
            </a:extLst>
          </p:cNvPr>
          <p:cNvGrpSpPr/>
          <p:nvPr/>
        </p:nvGrpSpPr>
        <p:grpSpPr>
          <a:xfrm>
            <a:off x="287052" y="4055377"/>
            <a:ext cx="11413343" cy="126777"/>
            <a:chOff x="467544" y="2597891"/>
            <a:chExt cx="8614686" cy="81001"/>
          </a:xfrm>
        </p:grpSpPr>
        <p:cxnSp>
          <p:nvCxnSpPr>
            <p:cNvPr id="33" name="18 Conector recto">
              <a:extLst>
                <a:ext uri="{FF2B5EF4-FFF2-40B4-BE49-F238E27FC236}">
                  <a16:creationId xmlns:a16="http://schemas.microsoft.com/office/drawing/2014/main" id="{28590783-C1BE-482D-8F6C-1B7913DAA949}"/>
                </a:ext>
              </a:extLst>
            </p:cNvPr>
            <p:cNvCxnSpPr>
              <a:cxnSpLocks/>
              <a:stCxn id="35" idx="6"/>
            </p:cNvCxnSpPr>
            <p:nvPr/>
          </p:nvCxnSpPr>
          <p:spPr>
            <a:xfrm flipV="1">
              <a:off x="548555" y="2636686"/>
              <a:ext cx="8492796" cy="1707"/>
            </a:xfrm>
            <a:prstGeom prst="line">
              <a:avLst/>
            </a:prstGeom>
            <a:noFill/>
            <a:ln w="28575" cap="flat" cmpd="sng" algn="ctr">
              <a:solidFill>
                <a:srgbClr val="FF99CC"/>
              </a:solidFill>
              <a:prstDash val="solid"/>
              <a:miter lim="800000"/>
            </a:ln>
            <a:effectLst/>
          </p:spPr>
        </p:cxnSp>
        <p:sp>
          <p:nvSpPr>
            <p:cNvPr id="34" name="23 Elipse">
              <a:extLst>
                <a:ext uri="{FF2B5EF4-FFF2-40B4-BE49-F238E27FC236}">
                  <a16:creationId xmlns:a16="http://schemas.microsoft.com/office/drawing/2014/main" id="{85902942-5322-4265-9D62-40672D3BBB00}"/>
                </a:ext>
              </a:extLst>
            </p:cNvPr>
            <p:cNvSpPr/>
            <p:nvPr/>
          </p:nvSpPr>
          <p:spPr>
            <a:xfrm>
              <a:off x="9001219" y="2597891"/>
              <a:ext cx="81011" cy="810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FF99CC"/>
              </a:solidFill>
              <a:prstDash val="solid"/>
              <a:miter lim="800000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24 Elipse">
              <a:extLst>
                <a:ext uri="{FF2B5EF4-FFF2-40B4-BE49-F238E27FC236}">
                  <a16:creationId xmlns:a16="http://schemas.microsoft.com/office/drawing/2014/main" id="{A7A5C0B5-CCE7-4921-8203-2B0708CEB3DF}"/>
                </a:ext>
              </a:extLst>
            </p:cNvPr>
            <p:cNvSpPr/>
            <p:nvPr/>
          </p:nvSpPr>
          <p:spPr>
            <a:xfrm>
              <a:off x="467544" y="2597892"/>
              <a:ext cx="81011" cy="810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FF99CC"/>
              </a:solidFill>
              <a:prstDash val="solid"/>
              <a:miter lim="800000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DE9CD01-6507-4525-9DA5-4A8BF4A2EFFA}"/>
              </a:ext>
            </a:extLst>
          </p:cNvPr>
          <p:cNvSpPr txBox="1"/>
          <p:nvPr/>
        </p:nvSpPr>
        <p:spPr>
          <a:xfrm>
            <a:off x="3027716" y="3570810"/>
            <a:ext cx="151881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Verano 2023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42A1B3-347D-4282-AA9D-324AA9A7AFD7}"/>
              </a:ext>
            </a:extLst>
          </p:cNvPr>
          <p:cNvSpPr txBox="1"/>
          <p:nvPr/>
        </p:nvSpPr>
        <p:spPr>
          <a:xfrm>
            <a:off x="287052" y="3575552"/>
            <a:ext cx="1844929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Primavera 2023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EBCF5F3-E200-47ED-98FE-8FCFA6438780}"/>
              </a:ext>
            </a:extLst>
          </p:cNvPr>
          <p:cNvSpPr txBox="1"/>
          <p:nvPr/>
        </p:nvSpPr>
        <p:spPr>
          <a:xfrm>
            <a:off x="6096001" y="3575552"/>
            <a:ext cx="143411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Otoño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2023</a:t>
            </a:r>
          </a:p>
        </p:txBody>
      </p:sp>
      <p:grpSp>
        <p:nvGrpSpPr>
          <p:cNvPr id="37" name="1 Grupo">
            <a:extLst>
              <a:ext uri="{FF2B5EF4-FFF2-40B4-BE49-F238E27FC236}">
                <a16:creationId xmlns:a16="http://schemas.microsoft.com/office/drawing/2014/main" id="{834B085C-9F75-4F6E-A77F-E124EE79A15B}"/>
              </a:ext>
            </a:extLst>
          </p:cNvPr>
          <p:cNvGrpSpPr/>
          <p:nvPr/>
        </p:nvGrpSpPr>
        <p:grpSpPr>
          <a:xfrm>
            <a:off x="287052" y="912201"/>
            <a:ext cx="11442665" cy="126779"/>
            <a:chOff x="467544" y="2597891"/>
            <a:chExt cx="8614686" cy="81001"/>
          </a:xfrm>
        </p:grpSpPr>
        <p:cxnSp>
          <p:nvCxnSpPr>
            <p:cNvPr id="38" name="18 Conector recto">
              <a:extLst>
                <a:ext uri="{FF2B5EF4-FFF2-40B4-BE49-F238E27FC236}">
                  <a16:creationId xmlns:a16="http://schemas.microsoft.com/office/drawing/2014/main" id="{A1ED944E-38CD-48BD-964E-CD3C1A9410A2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 flipV="1">
              <a:off x="548555" y="2636686"/>
              <a:ext cx="8492796" cy="1707"/>
            </a:xfrm>
            <a:prstGeom prst="line">
              <a:avLst/>
            </a:prstGeom>
            <a:noFill/>
            <a:ln w="28575" cap="flat" cmpd="sng" algn="ctr">
              <a:solidFill>
                <a:srgbClr val="FF99CC"/>
              </a:solidFill>
              <a:prstDash val="solid"/>
              <a:miter lim="800000"/>
            </a:ln>
            <a:effectLst/>
          </p:spPr>
        </p:cxnSp>
        <p:sp>
          <p:nvSpPr>
            <p:cNvPr id="39" name="23 Elipse">
              <a:extLst>
                <a:ext uri="{FF2B5EF4-FFF2-40B4-BE49-F238E27FC236}">
                  <a16:creationId xmlns:a16="http://schemas.microsoft.com/office/drawing/2014/main" id="{30B01C43-2372-4C6E-BD4A-AE0EFAA11880}"/>
                </a:ext>
              </a:extLst>
            </p:cNvPr>
            <p:cNvSpPr/>
            <p:nvPr/>
          </p:nvSpPr>
          <p:spPr>
            <a:xfrm>
              <a:off x="9001219" y="2597891"/>
              <a:ext cx="81011" cy="810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FF99CC"/>
              </a:solidFill>
              <a:prstDash val="solid"/>
              <a:miter lim="800000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0" name="24 Elipse">
              <a:extLst>
                <a:ext uri="{FF2B5EF4-FFF2-40B4-BE49-F238E27FC236}">
                  <a16:creationId xmlns:a16="http://schemas.microsoft.com/office/drawing/2014/main" id="{3A118CE8-AE74-4F5D-9371-DBC321BF1B89}"/>
                </a:ext>
              </a:extLst>
            </p:cNvPr>
            <p:cNvSpPr/>
            <p:nvPr/>
          </p:nvSpPr>
          <p:spPr>
            <a:xfrm>
              <a:off x="467544" y="2597892"/>
              <a:ext cx="81011" cy="8100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FF99CC"/>
              </a:solidFill>
              <a:prstDash val="solid"/>
              <a:miter lim="800000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F511C35-4E6F-4BD1-B3F3-2A3BF3032F0C}"/>
              </a:ext>
            </a:extLst>
          </p:cNvPr>
          <p:cNvSpPr txBox="1"/>
          <p:nvPr/>
        </p:nvSpPr>
        <p:spPr>
          <a:xfrm>
            <a:off x="2939178" y="476832"/>
            <a:ext cx="151881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Verano 2022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C0499B-91B2-4E32-9BE8-576D0757038E}"/>
              </a:ext>
            </a:extLst>
          </p:cNvPr>
          <p:cNvSpPr txBox="1"/>
          <p:nvPr/>
        </p:nvSpPr>
        <p:spPr>
          <a:xfrm>
            <a:off x="287052" y="470245"/>
            <a:ext cx="1844929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Primavera 2022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cxnSp>
        <p:nvCxnSpPr>
          <p:cNvPr id="47" name="42 Conector recto">
            <a:extLst>
              <a:ext uri="{FF2B5EF4-FFF2-40B4-BE49-F238E27FC236}">
                <a16:creationId xmlns:a16="http://schemas.microsoft.com/office/drawing/2014/main" id="{63BC5CAE-FA5C-4532-988E-76ACE695339A}"/>
              </a:ext>
            </a:extLst>
          </p:cNvPr>
          <p:cNvCxnSpPr>
            <a:cxnSpLocks/>
            <a:stCxn id="83" idx="4"/>
            <a:endCxn id="82" idx="0"/>
          </p:cNvCxnSpPr>
          <p:nvPr/>
        </p:nvCxnSpPr>
        <p:spPr>
          <a:xfrm flipV="1">
            <a:off x="628501" y="897063"/>
            <a:ext cx="2028" cy="540539"/>
          </a:xfrm>
          <a:prstGeom prst="line">
            <a:avLst/>
          </a:prstGeom>
          <a:noFill/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1C8BD59-7185-4543-9C0C-B84372ED016E}"/>
              </a:ext>
            </a:extLst>
          </p:cNvPr>
          <p:cNvSpPr txBox="1"/>
          <p:nvPr/>
        </p:nvSpPr>
        <p:spPr>
          <a:xfrm>
            <a:off x="6004945" y="482698"/>
            <a:ext cx="143411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Otoño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ED898EE-B04D-4F6D-A4AC-AF4A36847052}"/>
              </a:ext>
            </a:extLst>
          </p:cNvPr>
          <p:cNvSpPr txBox="1"/>
          <p:nvPr/>
        </p:nvSpPr>
        <p:spPr>
          <a:xfrm>
            <a:off x="8891598" y="487927"/>
            <a:ext cx="164615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Invierno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2022</a:t>
            </a:r>
          </a:p>
        </p:txBody>
      </p:sp>
      <p:sp>
        <p:nvSpPr>
          <p:cNvPr id="82" name="26 Elipse">
            <a:extLst>
              <a:ext uri="{FF2B5EF4-FFF2-40B4-BE49-F238E27FC236}">
                <a16:creationId xmlns:a16="http://schemas.microsoft.com/office/drawing/2014/main" id="{34F6FD4C-0103-4F54-9FC2-B4C99C04E086}"/>
              </a:ext>
            </a:extLst>
          </p:cNvPr>
          <p:cNvSpPr/>
          <p:nvPr/>
        </p:nvSpPr>
        <p:spPr>
          <a:xfrm>
            <a:off x="559565" y="897063"/>
            <a:ext cx="141927" cy="141915"/>
          </a:xfrm>
          <a:prstGeom prst="ellipse">
            <a:avLst/>
          </a:prstGeom>
          <a:solidFill>
            <a:schemeClr val="accent4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83" name="48 Elipse">
            <a:extLst>
              <a:ext uri="{FF2B5EF4-FFF2-40B4-BE49-F238E27FC236}">
                <a16:creationId xmlns:a16="http://schemas.microsoft.com/office/drawing/2014/main" id="{5732DA54-7128-45B1-A753-272584904345}"/>
              </a:ext>
            </a:extLst>
          </p:cNvPr>
          <p:cNvSpPr/>
          <p:nvPr/>
        </p:nvSpPr>
        <p:spPr>
          <a:xfrm>
            <a:off x="585923" y="1352453"/>
            <a:ext cx="85156" cy="85149"/>
          </a:xfrm>
          <a:prstGeom prst="ellipse">
            <a:avLst/>
          </a:prstGeom>
          <a:solidFill>
            <a:schemeClr val="accent4"/>
          </a:solidFill>
          <a:ln w="5715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86" name="42 Conector recto">
            <a:extLst>
              <a:ext uri="{FF2B5EF4-FFF2-40B4-BE49-F238E27FC236}">
                <a16:creationId xmlns:a16="http://schemas.microsoft.com/office/drawing/2014/main" id="{89489234-40FA-4AD4-A626-1DA2DFB5EE52}"/>
              </a:ext>
            </a:extLst>
          </p:cNvPr>
          <p:cNvCxnSpPr>
            <a:cxnSpLocks/>
            <a:stCxn id="88" idx="4"/>
            <a:endCxn id="87" idx="0"/>
          </p:cNvCxnSpPr>
          <p:nvPr/>
        </p:nvCxnSpPr>
        <p:spPr>
          <a:xfrm flipV="1">
            <a:off x="3280777" y="897063"/>
            <a:ext cx="2028" cy="540539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87" name="26 Elipse">
            <a:extLst>
              <a:ext uri="{FF2B5EF4-FFF2-40B4-BE49-F238E27FC236}">
                <a16:creationId xmlns:a16="http://schemas.microsoft.com/office/drawing/2014/main" id="{BFAF577A-0238-4DA7-A801-E41396EF2AD6}"/>
              </a:ext>
            </a:extLst>
          </p:cNvPr>
          <p:cNvSpPr/>
          <p:nvPr/>
        </p:nvSpPr>
        <p:spPr>
          <a:xfrm>
            <a:off x="3211841" y="897063"/>
            <a:ext cx="141927" cy="141915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88" name="48 Elipse">
            <a:extLst>
              <a:ext uri="{FF2B5EF4-FFF2-40B4-BE49-F238E27FC236}">
                <a16:creationId xmlns:a16="http://schemas.microsoft.com/office/drawing/2014/main" id="{B9AD88A8-E22B-4E8B-A1A1-1469C275E0CF}"/>
              </a:ext>
            </a:extLst>
          </p:cNvPr>
          <p:cNvSpPr/>
          <p:nvPr/>
        </p:nvSpPr>
        <p:spPr>
          <a:xfrm>
            <a:off x="3238199" y="1352453"/>
            <a:ext cx="85156" cy="85149"/>
          </a:xfrm>
          <a:prstGeom prst="ellipse">
            <a:avLst/>
          </a:prstGeom>
          <a:solidFill>
            <a:schemeClr val="accent2"/>
          </a:solidFill>
          <a:ln w="571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89" name="42 Conector recto">
            <a:extLst>
              <a:ext uri="{FF2B5EF4-FFF2-40B4-BE49-F238E27FC236}">
                <a16:creationId xmlns:a16="http://schemas.microsoft.com/office/drawing/2014/main" id="{09A87835-92D8-4D79-9D7E-3A083E5FCEA0}"/>
              </a:ext>
            </a:extLst>
          </p:cNvPr>
          <p:cNvCxnSpPr>
            <a:cxnSpLocks/>
            <a:stCxn id="91" idx="4"/>
            <a:endCxn id="90" idx="0"/>
          </p:cNvCxnSpPr>
          <p:nvPr/>
        </p:nvCxnSpPr>
        <p:spPr>
          <a:xfrm flipH="1" flipV="1">
            <a:off x="6356046" y="912201"/>
            <a:ext cx="3910" cy="540539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90" name="26 Elipse">
            <a:extLst>
              <a:ext uri="{FF2B5EF4-FFF2-40B4-BE49-F238E27FC236}">
                <a16:creationId xmlns:a16="http://schemas.microsoft.com/office/drawing/2014/main" id="{D44D664F-BCE2-4B43-8AD2-A558C668BA2B}"/>
              </a:ext>
            </a:extLst>
          </p:cNvPr>
          <p:cNvSpPr/>
          <p:nvPr/>
        </p:nvSpPr>
        <p:spPr>
          <a:xfrm>
            <a:off x="6285082" y="912201"/>
            <a:ext cx="141927" cy="141915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91" name="48 Elipse">
            <a:extLst>
              <a:ext uri="{FF2B5EF4-FFF2-40B4-BE49-F238E27FC236}">
                <a16:creationId xmlns:a16="http://schemas.microsoft.com/office/drawing/2014/main" id="{68E93E86-A5AA-4F1C-8183-1F54EB7960B5}"/>
              </a:ext>
            </a:extLst>
          </p:cNvPr>
          <p:cNvSpPr/>
          <p:nvPr/>
        </p:nvSpPr>
        <p:spPr>
          <a:xfrm>
            <a:off x="6317378" y="1367591"/>
            <a:ext cx="85156" cy="85149"/>
          </a:xfrm>
          <a:prstGeom prst="ellipse">
            <a:avLst/>
          </a:prstGeom>
          <a:solidFill>
            <a:srgbClr val="00B050"/>
          </a:solidFill>
          <a:ln w="5715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BE1765-694B-42C0-ADE8-A5BC707ADDFC}"/>
              </a:ext>
            </a:extLst>
          </p:cNvPr>
          <p:cNvGrpSpPr/>
          <p:nvPr/>
        </p:nvGrpSpPr>
        <p:grpSpPr>
          <a:xfrm>
            <a:off x="9043139" y="901778"/>
            <a:ext cx="141927" cy="540539"/>
            <a:chOff x="9647546" y="883694"/>
            <a:chExt cx="141927" cy="540539"/>
          </a:xfrm>
          <a:solidFill>
            <a:schemeClr val="bg1">
              <a:lumMod val="85000"/>
            </a:schemeClr>
          </a:solidFill>
        </p:grpSpPr>
        <p:cxnSp>
          <p:nvCxnSpPr>
            <p:cNvPr id="92" name="42 Conector recto">
              <a:extLst>
                <a:ext uri="{FF2B5EF4-FFF2-40B4-BE49-F238E27FC236}">
                  <a16:creationId xmlns:a16="http://schemas.microsoft.com/office/drawing/2014/main" id="{CF997052-C3CA-46FF-9AF1-008C08823D39}"/>
                </a:ext>
              </a:extLst>
            </p:cNvPr>
            <p:cNvCxnSpPr>
              <a:cxnSpLocks/>
              <a:stCxn id="94" idx="4"/>
              <a:endCxn id="93" idx="0"/>
            </p:cNvCxnSpPr>
            <p:nvPr/>
          </p:nvCxnSpPr>
          <p:spPr>
            <a:xfrm flipV="1">
              <a:off x="9716482" y="883694"/>
              <a:ext cx="2028" cy="540539"/>
            </a:xfrm>
            <a:prstGeom prst="line">
              <a:avLst/>
            </a:prstGeom>
            <a:grpFill/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93" name="26 Elipse">
              <a:extLst>
                <a:ext uri="{FF2B5EF4-FFF2-40B4-BE49-F238E27FC236}">
                  <a16:creationId xmlns:a16="http://schemas.microsoft.com/office/drawing/2014/main" id="{816EBB37-D482-4A09-AC90-207E3A524EA1}"/>
                </a:ext>
              </a:extLst>
            </p:cNvPr>
            <p:cNvSpPr/>
            <p:nvPr/>
          </p:nvSpPr>
          <p:spPr>
            <a:xfrm>
              <a:off x="9647546" y="883694"/>
              <a:ext cx="141927" cy="141915"/>
            </a:xfrm>
            <a:prstGeom prst="ellipse">
              <a:avLst/>
            </a:prstGeom>
            <a:grpFill/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4" name="48 Elipse">
              <a:extLst>
                <a:ext uri="{FF2B5EF4-FFF2-40B4-BE49-F238E27FC236}">
                  <a16:creationId xmlns:a16="http://schemas.microsoft.com/office/drawing/2014/main" id="{091719AF-847C-4046-8F0E-473DAAA76F68}"/>
                </a:ext>
              </a:extLst>
            </p:cNvPr>
            <p:cNvSpPr/>
            <p:nvPr/>
          </p:nvSpPr>
          <p:spPr>
            <a:xfrm>
              <a:off x="9673904" y="1339084"/>
              <a:ext cx="85156" cy="85149"/>
            </a:xfrm>
            <a:prstGeom prst="ellipse">
              <a:avLst/>
            </a:prstGeom>
            <a:grpFill/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95857307-0C82-4DA0-AD8F-F39097B1A6C5}"/>
              </a:ext>
            </a:extLst>
          </p:cNvPr>
          <p:cNvSpPr/>
          <p:nvPr/>
        </p:nvSpPr>
        <p:spPr>
          <a:xfrm>
            <a:off x="522966" y="1612262"/>
            <a:ext cx="2001118" cy="11587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Vista previa privada del control de Trazado en MR (</a:t>
            </a:r>
            <a:r>
              <a:rPr kumimoji="0" lang="es-CO" sz="11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Markup</a:t>
            </a: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in MR)</a:t>
            </a: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s-CO" sz="11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4EB43AA-C8CC-4461-85D3-0599981A0BB8}"/>
              </a:ext>
            </a:extLst>
          </p:cNvPr>
          <p:cNvSpPr/>
          <p:nvPr/>
        </p:nvSpPr>
        <p:spPr>
          <a:xfrm>
            <a:off x="3178658" y="1612259"/>
            <a:ext cx="2001118" cy="5493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28600" marR="0" lvl="0" indent="-228600" algn="l" defTabSz="93247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Vista previa publica del control de Trazado en MR (</a:t>
            </a:r>
            <a:r>
              <a:rPr kumimoji="0" lang="es-CO" sz="11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Markup</a:t>
            </a:r>
            <a:r>
              <a:rPr kumimoji="0" lang="es-CO" sz="11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in MR)</a:t>
            </a:r>
          </a:p>
        </p:txBody>
      </p:sp>
      <p:cxnSp>
        <p:nvCxnSpPr>
          <p:cNvPr id="97" name="42 Conector recto">
            <a:extLst>
              <a:ext uri="{FF2B5EF4-FFF2-40B4-BE49-F238E27FC236}">
                <a16:creationId xmlns:a16="http://schemas.microsoft.com/office/drawing/2014/main" id="{FD795672-B05F-42EA-A165-3359CC26E4D5}"/>
              </a:ext>
            </a:extLst>
          </p:cNvPr>
          <p:cNvCxnSpPr>
            <a:cxnSpLocks/>
            <a:stCxn id="99" idx="4"/>
            <a:endCxn id="98" idx="0"/>
          </p:cNvCxnSpPr>
          <p:nvPr/>
        </p:nvCxnSpPr>
        <p:spPr>
          <a:xfrm flipV="1">
            <a:off x="560540" y="4037035"/>
            <a:ext cx="2028" cy="540539"/>
          </a:xfrm>
          <a:prstGeom prst="line">
            <a:avLst/>
          </a:prstGeom>
          <a:noFill/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</p:cxnSp>
      <p:sp>
        <p:nvSpPr>
          <p:cNvPr id="98" name="26 Elipse">
            <a:extLst>
              <a:ext uri="{FF2B5EF4-FFF2-40B4-BE49-F238E27FC236}">
                <a16:creationId xmlns:a16="http://schemas.microsoft.com/office/drawing/2014/main" id="{B8919BF2-4A17-444D-8F81-4FFAE465955D}"/>
              </a:ext>
            </a:extLst>
          </p:cNvPr>
          <p:cNvSpPr/>
          <p:nvPr/>
        </p:nvSpPr>
        <p:spPr>
          <a:xfrm>
            <a:off x="491604" y="4037035"/>
            <a:ext cx="141927" cy="141915"/>
          </a:xfrm>
          <a:prstGeom prst="ellipse">
            <a:avLst/>
          </a:prstGeom>
          <a:solidFill>
            <a:schemeClr val="accent4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99" name="48 Elipse">
            <a:extLst>
              <a:ext uri="{FF2B5EF4-FFF2-40B4-BE49-F238E27FC236}">
                <a16:creationId xmlns:a16="http://schemas.microsoft.com/office/drawing/2014/main" id="{6A104288-348A-4521-9DBB-4DCF69E508ED}"/>
              </a:ext>
            </a:extLst>
          </p:cNvPr>
          <p:cNvSpPr/>
          <p:nvPr/>
        </p:nvSpPr>
        <p:spPr>
          <a:xfrm>
            <a:off x="517962" y="4492425"/>
            <a:ext cx="85156" cy="85149"/>
          </a:xfrm>
          <a:prstGeom prst="ellipse">
            <a:avLst/>
          </a:prstGeom>
          <a:solidFill>
            <a:schemeClr val="accent4"/>
          </a:solidFill>
          <a:ln w="5715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100" name="42 Conector recto">
            <a:extLst>
              <a:ext uri="{FF2B5EF4-FFF2-40B4-BE49-F238E27FC236}">
                <a16:creationId xmlns:a16="http://schemas.microsoft.com/office/drawing/2014/main" id="{E667426F-C381-46AE-AF7F-FA5AD77BEFDD}"/>
              </a:ext>
            </a:extLst>
          </p:cNvPr>
          <p:cNvCxnSpPr>
            <a:cxnSpLocks/>
            <a:stCxn id="102" idx="4"/>
            <a:endCxn id="101" idx="0"/>
          </p:cNvCxnSpPr>
          <p:nvPr/>
        </p:nvCxnSpPr>
        <p:spPr>
          <a:xfrm flipV="1">
            <a:off x="3344976" y="4032819"/>
            <a:ext cx="2028" cy="540539"/>
          </a:xfrm>
          <a:prstGeom prst="line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01" name="26 Elipse">
            <a:extLst>
              <a:ext uri="{FF2B5EF4-FFF2-40B4-BE49-F238E27FC236}">
                <a16:creationId xmlns:a16="http://schemas.microsoft.com/office/drawing/2014/main" id="{EA2F4648-3CDA-4469-A186-75884B60C445}"/>
              </a:ext>
            </a:extLst>
          </p:cNvPr>
          <p:cNvSpPr/>
          <p:nvPr/>
        </p:nvSpPr>
        <p:spPr>
          <a:xfrm>
            <a:off x="3276040" y="4032819"/>
            <a:ext cx="141927" cy="141915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102" name="48 Elipse">
            <a:extLst>
              <a:ext uri="{FF2B5EF4-FFF2-40B4-BE49-F238E27FC236}">
                <a16:creationId xmlns:a16="http://schemas.microsoft.com/office/drawing/2014/main" id="{EDDFD09E-90D3-427E-ABBE-83FEA013D264}"/>
              </a:ext>
            </a:extLst>
          </p:cNvPr>
          <p:cNvSpPr/>
          <p:nvPr/>
        </p:nvSpPr>
        <p:spPr>
          <a:xfrm>
            <a:off x="3302398" y="4488209"/>
            <a:ext cx="85156" cy="85149"/>
          </a:xfrm>
          <a:prstGeom prst="ellipse">
            <a:avLst/>
          </a:prstGeom>
          <a:solidFill>
            <a:schemeClr val="accent2"/>
          </a:solidFill>
          <a:ln w="571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103" name="42 Conector recto">
            <a:extLst>
              <a:ext uri="{FF2B5EF4-FFF2-40B4-BE49-F238E27FC236}">
                <a16:creationId xmlns:a16="http://schemas.microsoft.com/office/drawing/2014/main" id="{5C03D5AE-CF28-405B-B8D5-C455548CD452}"/>
              </a:ext>
            </a:extLst>
          </p:cNvPr>
          <p:cNvCxnSpPr>
            <a:cxnSpLocks/>
            <a:stCxn id="105" idx="4"/>
            <a:endCxn id="104" idx="0"/>
          </p:cNvCxnSpPr>
          <p:nvPr/>
        </p:nvCxnSpPr>
        <p:spPr>
          <a:xfrm flipH="1" flipV="1">
            <a:off x="6427010" y="4041262"/>
            <a:ext cx="3910" cy="540539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104" name="26 Elipse">
            <a:extLst>
              <a:ext uri="{FF2B5EF4-FFF2-40B4-BE49-F238E27FC236}">
                <a16:creationId xmlns:a16="http://schemas.microsoft.com/office/drawing/2014/main" id="{E8D19627-ADEB-49B8-ADA8-8CAD891D7867}"/>
              </a:ext>
            </a:extLst>
          </p:cNvPr>
          <p:cNvSpPr/>
          <p:nvPr/>
        </p:nvSpPr>
        <p:spPr>
          <a:xfrm>
            <a:off x="6356046" y="4041262"/>
            <a:ext cx="141927" cy="141915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105" name="48 Elipse">
            <a:extLst>
              <a:ext uri="{FF2B5EF4-FFF2-40B4-BE49-F238E27FC236}">
                <a16:creationId xmlns:a16="http://schemas.microsoft.com/office/drawing/2014/main" id="{F079B8F0-3761-4C5D-99BB-2EC033BA6225}"/>
              </a:ext>
            </a:extLst>
          </p:cNvPr>
          <p:cNvSpPr/>
          <p:nvPr/>
        </p:nvSpPr>
        <p:spPr>
          <a:xfrm>
            <a:off x="6388342" y="4496652"/>
            <a:ext cx="85156" cy="85149"/>
          </a:xfrm>
          <a:prstGeom prst="ellipse">
            <a:avLst/>
          </a:prstGeom>
          <a:solidFill>
            <a:srgbClr val="00B050"/>
          </a:solidFill>
          <a:ln w="5715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lIns="68572" tIns="34286" rIns="68572" bIns="3428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Segoe UI" panose="020B0502040204020203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88BFDB-1424-9F26-342A-D9F170B72F9F}"/>
              </a:ext>
            </a:extLst>
          </p:cNvPr>
          <p:cNvSpPr txBox="1"/>
          <p:nvPr/>
        </p:nvSpPr>
        <p:spPr>
          <a:xfrm>
            <a:off x="8848008" y="6581001"/>
            <a:ext cx="3343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* </a:t>
            </a:r>
            <a:r>
              <a:rPr lang="en-US" sz="1200" dirty="0" err="1">
                <a:solidFill>
                  <a:schemeClr val="bg1"/>
                </a:solidFill>
              </a:rPr>
              <a:t>Conforme</a:t>
            </a:r>
            <a:r>
              <a:rPr lang="en-US" sz="1200" dirty="0">
                <a:solidFill>
                  <a:schemeClr val="bg1"/>
                </a:solidFill>
              </a:rPr>
              <a:t> a las </a:t>
            </a:r>
            <a:r>
              <a:rPr lang="en-US" sz="1200" dirty="0" err="1">
                <a:solidFill>
                  <a:schemeClr val="bg1"/>
                </a:solidFill>
              </a:rPr>
              <a:t>estaciones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el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hemisferio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norte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8DDD4-BC48-EB57-37C4-BFAAE24C8616}"/>
              </a:ext>
            </a:extLst>
          </p:cNvPr>
          <p:cNvSpPr txBox="1"/>
          <p:nvPr/>
        </p:nvSpPr>
        <p:spPr>
          <a:xfrm>
            <a:off x="8889542" y="3615687"/>
            <a:ext cx="164615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Invierno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F0A702-9761-218D-A3D3-2018430C6972}"/>
              </a:ext>
            </a:extLst>
          </p:cNvPr>
          <p:cNvGrpSpPr/>
          <p:nvPr/>
        </p:nvGrpSpPr>
        <p:grpSpPr>
          <a:xfrm>
            <a:off x="9041083" y="4029538"/>
            <a:ext cx="141927" cy="540539"/>
            <a:chOff x="9647546" y="883694"/>
            <a:chExt cx="141927" cy="540539"/>
          </a:xfrm>
          <a:solidFill>
            <a:schemeClr val="bg1">
              <a:lumMod val="85000"/>
            </a:schemeClr>
          </a:solidFill>
        </p:grpSpPr>
        <p:cxnSp>
          <p:nvCxnSpPr>
            <p:cNvPr id="8" name="42 Conector recto">
              <a:extLst>
                <a:ext uri="{FF2B5EF4-FFF2-40B4-BE49-F238E27FC236}">
                  <a16:creationId xmlns:a16="http://schemas.microsoft.com/office/drawing/2014/main" id="{6A28D805-6D9D-1934-619B-5CAE897729BF}"/>
                </a:ext>
              </a:extLst>
            </p:cNvPr>
            <p:cNvCxnSpPr>
              <a:cxnSpLocks/>
              <a:stCxn id="10" idx="4"/>
              <a:endCxn id="9" idx="0"/>
            </p:cNvCxnSpPr>
            <p:nvPr/>
          </p:nvCxnSpPr>
          <p:spPr>
            <a:xfrm flipV="1">
              <a:off x="9716482" y="883694"/>
              <a:ext cx="2028" cy="540539"/>
            </a:xfrm>
            <a:prstGeom prst="line">
              <a:avLst/>
            </a:prstGeom>
            <a:grpFill/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9" name="26 Elipse">
              <a:extLst>
                <a:ext uri="{FF2B5EF4-FFF2-40B4-BE49-F238E27FC236}">
                  <a16:creationId xmlns:a16="http://schemas.microsoft.com/office/drawing/2014/main" id="{16D514BE-1306-E6FA-692B-94613A328C3C}"/>
                </a:ext>
              </a:extLst>
            </p:cNvPr>
            <p:cNvSpPr/>
            <p:nvPr/>
          </p:nvSpPr>
          <p:spPr>
            <a:xfrm>
              <a:off x="9647546" y="883694"/>
              <a:ext cx="141927" cy="141915"/>
            </a:xfrm>
            <a:prstGeom prst="ellipse">
              <a:avLst/>
            </a:prstGeom>
            <a:grpFill/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48 Elipse">
              <a:extLst>
                <a:ext uri="{FF2B5EF4-FFF2-40B4-BE49-F238E27FC236}">
                  <a16:creationId xmlns:a16="http://schemas.microsoft.com/office/drawing/2014/main" id="{8CFB7C26-2D80-B91C-420D-06A91778166F}"/>
                </a:ext>
              </a:extLst>
            </p:cNvPr>
            <p:cNvSpPr/>
            <p:nvPr/>
          </p:nvSpPr>
          <p:spPr>
            <a:xfrm>
              <a:off x="9673904" y="1339084"/>
              <a:ext cx="85156" cy="85149"/>
            </a:xfrm>
            <a:prstGeom prst="ellipse">
              <a:avLst/>
            </a:prstGeom>
            <a:grpFill/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16683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232832"/>
      </a:dk1>
      <a:lt1>
        <a:srgbClr val="FFFFFF"/>
      </a:lt1>
      <a:dk2>
        <a:srgbClr val="232832"/>
      </a:dk2>
      <a:lt2>
        <a:srgbClr val="FFFFFF"/>
      </a:lt2>
      <a:accent1>
        <a:srgbClr val="7FBE41"/>
      </a:accent1>
      <a:accent2>
        <a:srgbClr val="4141BE"/>
      </a:accent2>
      <a:accent3>
        <a:srgbClr val="8041BE"/>
      </a:accent3>
      <a:accent4>
        <a:srgbClr val="BE41BE"/>
      </a:accent4>
      <a:accent5>
        <a:srgbClr val="7FBE41"/>
      </a:accent5>
      <a:accent6>
        <a:srgbClr val="8041BE"/>
      </a:accent6>
      <a:hlink>
        <a:srgbClr val="7FBE41"/>
      </a:hlink>
      <a:folHlink>
        <a:srgbClr val="BE41BE"/>
      </a:folHlink>
    </a:clrScheme>
    <a:fontScheme name="Summit">
      <a:majorFont>
        <a:latin typeface="Poppins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55b884-db38-481c-9476-6d77d4b0681c">
      <Terms xmlns="http://schemas.microsoft.com/office/infopath/2007/PartnerControls"/>
    </lcf76f155ced4ddcb4097134ff3c332f>
    <TaxCatchAll xmlns="c2ff592d-5049-4c50-b804-6fd84f08165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514C6276721A458E2925E719869C50" ma:contentTypeVersion="8" ma:contentTypeDescription="Create a new document." ma:contentTypeScope="" ma:versionID="6668dd1d44de033e07e5b87aa938bb87">
  <xsd:schema xmlns:xsd="http://www.w3.org/2001/XMLSchema" xmlns:xs="http://www.w3.org/2001/XMLSchema" xmlns:p="http://schemas.microsoft.com/office/2006/metadata/properties" xmlns:ns2="9155b884-db38-481c-9476-6d77d4b0681c" xmlns:ns3="c2ff592d-5049-4c50-b804-6fd84f08165c" targetNamespace="http://schemas.microsoft.com/office/2006/metadata/properties" ma:root="true" ma:fieldsID="bbf742420026da2c02f79c584ee23d11" ns2:_="" ns3:_="">
    <xsd:import namespace="9155b884-db38-481c-9476-6d77d4b0681c"/>
    <xsd:import namespace="c2ff592d-5049-4c50-b804-6fd84f0816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55b884-db38-481c-9476-6d77d4b068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9c340f6a-5a59-4f5c-8343-18d8a8a618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f592d-5049-4c50-b804-6fd84f08165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74ecb93-4494-4de8-bd27-3c0b4582bd59}" ma:internalName="TaxCatchAll" ma:showField="CatchAllData" ma:web="c2ff592d-5049-4c50-b804-6fd84f08165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6CFF56-6550-4512-AC1C-7AD1120BFB06}">
  <ds:schemaRefs>
    <ds:schemaRef ds:uri="http://purl.org/dc/dcmitype/"/>
    <ds:schemaRef ds:uri="http://schemas.openxmlformats.org/package/2006/metadata/core-properties"/>
    <ds:schemaRef ds:uri="9155b884-db38-481c-9476-6d77d4b0681c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c2ff592d-5049-4c50-b804-6fd84f08165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719EE40-2DD6-4E47-AECA-1A9F38A7E2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B9E23F-C62B-4920-991B-A0B69D2589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55b884-db38-481c-9476-6d77d4b0681c"/>
    <ds:schemaRef ds:uri="c2ff592d-5049-4c50-b804-6fd84f0816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712</Words>
  <Application>Microsoft Office PowerPoint</Application>
  <PresentationFormat>Widescreen</PresentationFormat>
  <Paragraphs>122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Arial</vt:lpstr>
      <vt:lpstr>Calibri</vt:lpstr>
      <vt:lpstr>Calibri Light</vt:lpstr>
      <vt:lpstr>Helvetica</vt:lpstr>
      <vt:lpstr>Open Sans</vt:lpstr>
      <vt:lpstr>Poppins</vt:lpstr>
      <vt:lpstr>Segoe UI</vt:lpstr>
      <vt:lpstr>Segoe UI Semibold</vt:lpstr>
      <vt:lpstr>Söhne</vt:lpstr>
      <vt:lpstr>Trebuchet MS</vt:lpstr>
      <vt:lpstr>Wingdings</vt:lpstr>
      <vt:lpstr>Office Theme</vt:lpstr>
      <vt:lpstr>1_Office Theme</vt:lpstr>
      <vt:lpstr>Office</vt:lpstr>
      <vt:lpstr>Introducción a Realidad Mixta en Power Apps</vt:lpstr>
      <vt:lpstr>Gracias patrocinadores!</vt:lpstr>
      <vt:lpstr>Introducción</vt:lpstr>
      <vt:lpstr>Agenda</vt:lpstr>
      <vt:lpstr>Qué es Realidad Mixta?</vt:lpstr>
      <vt:lpstr>Que puedo hacer con Realidad Mixta en Power Apps</vt:lpstr>
      <vt:lpstr>Hoja de Ruta Tecnologica</vt:lpstr>
      <vt:lpstr>PowerPoint Presentation</vt:lpstr>
      <vt:lpstr>PowerPoint Presentation</vt:lpstr>
      <vt:lpstr>Demostración</vt:lpstr>
      <vt:lpstr>Muchas gracias por atender!</vt:lpstr>
      <vt:lpstr>Información de Contacto</vt:lpstr>
      <vt:lpstr>Gracias patrocinadores!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Iberian Technology Summit – UALg presentation</dc:title>
  <dc:creator>Adam BA</dc:creator>
  <cp:lastModifiedBy>Mariano Gomez</cp:lastModifiedBy>
  <cp:revision>30</cp:revision>
  <dcterms:created xsi:type="dcterms:W3CDTF">2022-07-13T18:05:42Z</dcterms:created>
  <dcterms:modified xsi:type="dcterms:W3CDTF">2023-04-26T04:13:54Z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0x010100CC514C6276721A458E2925E719869C50</vt:lpwstr>
  </property>
  <property fmtid="{D5CDD505-2E9C-101B-9397-08002B2CF9AE}" pid="3" name="MediaServiceImageTags">
    <vt:lpwstr/>
  </property>
</Properties>
</file>